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8" r:id="rId1"/>
  </p:sldMasterIdLst>
  <p:sldIdLst>
    <p:sldId id="256" r:id="rId2"/>
    <p:sldId id="257" r:id="rId3"/>
    <p:sldId id="258" r:id="rId4"/>
    <p:sldId id="263" r:id="rId5"/>
    <p:sldId id="268" r:id="rId6"/>
    <p:sldId id="259" r:id="rId7"/>
    <p:sldId id="272" r:id="rId8"/>
    <p:sldId id="265" r:id="rId9"/>
    <p:sldId id="266" r:id="rId10"/>
    <p:sldId id="273" r:id="rId11"/>
    <p:sldId id="274" r:id="rId12"/>
    <p:sldId id="267" r:id="rId13"/>
    <p:sldId id="276" r:id="rId14"/>
    <p:sldId id="277" r:id="rId15"/>
    <p:sldId id="271" r:id="rId16"/>
    <p:sldId id="278" r:id="rId17"/>
    <p:sldId id="269" r:id="rId18"/>
    <p:sldId id="270" r:id="rId19"/>
    <p:sldId id="275" r:id="rId20"/>
  </p:sldIdLst>
  <p:sldSz cx="12192000" cy="6858000"/>
  <p:notesSz cx="6858000" cy="9144000"/>
  <p:embeddedFontLst>
    <p:embeddedFont>
      <p:font typeface="Nirmala UI" panose="020B0502040204020203" pitchFamily="34" charset="0"/>
      <p:regular r:id="rId21"/>
      <p:bold r:id="rId22"/>
    </p:embeddedFont>
    <p:embeddedFont>
      <p:font typeface="함초롬돋움" panose="02030504000101010101" pitchFamily="18" charset="-127"/>
      <p:regular r:id="rId23"/>
      <p:bold r:id="rId24"/>
    </p:embeddedFont>
    <p:embeddedFont>
      <p:font typeface="나눔바른펜" panose="020B0600000101010101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15"/>
    <p:restoredTop sz="95037"/>
  </p:normalViewPr>
  <p:slideViewPr>
    <p:cSldViewPr snapToObjects="1">
      <p:cViewPr varScale="1">
        <p:scale>
          <a:sx n="95" d="100"/>
          <a:sy n="95" d="100"/>
        </p:scale>
        <p:origin x="432" y="72"/>
      </p:cViewPr>
      <p:guideLst>
        <p:guide orient="horz" pos="2159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40A130E-E3B8-4EBE-931F-81B26B8448AA}" type="datetime1">
              <a:rPr lang="ko-KR" altLang="en-US"/>
              <a:pPr lvl="0">
                <a:defRPr lang="ko-KR" altLang="en-US"/>
              </a:pPr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00C6A38-4290-41DD-B95C-4155372FD4A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CA348888-F454-4AD2-BA62-3AF29D9807C0}" type="datetime1">
              <a:rPr lang="ko-KR" altLang="en-US"/>
              <a:pPr lvl="0">
                <a:defRPr lang="ko-KR" altLang="en-US"/>
              </a:pPr>
              <a:t>2020-02-14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</a:p>
          <a:p>
            <a:pPr lvl="0">
              <a:defRPr lang="ko-KR" altLang="en-US"/>
            </a:pPr>
            <a:r>
              <a:rPr lang="ko-KR" altLang="en-US"/>
              <a:t>둘째 목차</a:t>
            </a:r>
          </a:p>
          <a:p>
            <a:pPr lvl="0">
              <a:defRPr lang="ko-KR" altLang="en-US"/>
            </a:pPr>
            <a:r>
              <a:rPr lang="ko-KR" altLang="en-US"/>
              <a:t>셋째 목차</a:t>
            </a:r>
          </a:p>
          <a:p>
            <a:pPr lvl="0">
              <a:defRPr lang="ko-KR" altLang="en-US"/>
            </a:pPr>
            <a:r>
              <a:rPr lang="ko-KR" altLang="en-US"/>
              <a:t>넷째 목차</a:t>
            </a:r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56FEC12-A4C9-4837-AF94-AD867782C04C}" type="datetime1">
              <a:rPr lang="ko-KR" altLang="en-US"/>
              <a:pPr lvl="0">
                <a:defRPr lang="ko-KR" altLang="en-US"/>
              </a:pPr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57F84A3-4F29-4053-ACFD-1BAF2D3F140C}" type="datetime1">
              <a:rPr lang="ko-KR" altLang="en-US"/>
              <a:pPr lvl="0">
                <a:defRPr lang="ko-KR" altLang="en-US"/>
              </a:pPr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4953836A-82A3-4C8B-9D31-CD724F3673ED}" type="datetime1">
              <a:rPr lang="ko-KR" altLang="en-US"/>
              <a:pPr lvl="0">
                <a:defRPr lang="ko-KR" altLang="en-US"/>
              </a:pPr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D2EBAF6-36D0-4DD8-B695-D4C1B37E35D6}" type="datetime1">
              <a:rPr lang="ko-KR" altLang="en-US"/>
              <a:pPr lvl="0">
                <a:defRPr lang="ko-KR" altLang="en-US"/>
              </a:pPr>
              <a:t>2020-02-14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0728D28-603B-4EFC-80F8-17E5E9107035}" type="datetime1">
              <a:rPr lang="ko-KR" altLang="en-US"/>
              <a:pPr lvl="0">
                <a:defRPr lang="ko-KR" altLang="en-US"/>
              </a:pPr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27A1F4E-0809-4239-8034-C38E431DAF92}" type="datetime1">
              <a:rPr lang="ko-KR" altLang="en-US"/>
              <a:pPr lvl="0">
                <a:defRPr lang="ko-KR" altLang="en-US"/>
              </a:pPr>
              <a:t>2020-02-14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E0DA496-7307-4E8B-88DE-CB97B48BAB6F}" type="datetime1">
              <a:rPr lang="ko-KR" altLang="en-US"/>
              <a:pPr lvl="0">
                <a:defRPr lang="ko-KR" altLang="en-US"/>
              </a:pPr>
              <a:t>2020-02-14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8721E90-850C-410B-8B89-8394F580CFDA}" type="datetime1">
              <a:rPr lang="ko-KR" altLang="en-US"/>
              <a:pPr lvl="0">
                <a:defRPr lang="ko-KR" altLang="en-US"/>
              </a:pPr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ACE7E28-9336-4363-8674-B91477D8F243}" type="datetime1">
              <a:rPr lang="ko-KR" altLang="en-US"/>
              <a:pPr lvl="0">
                <a:defRPr lang="ko-KR" altLang="en-US"/>
              </a:pPr>
              <a:t>2020-02-14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ACE7E28-9336-4363-8674-B91477D8F243}" type="datetime1">
              <a:rPr lang="ko-KR" altLang="en-US"/>
              <a:pPr lvl="0">
                <a:defRPr lang="ko-KR" altLang="en-US"/>
              </a:pPr>
              <a:t>2020-02-14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1052703"/>
            <a:ext cx="12192000" cy="0"/>
          </a:xfrm>
          <a:prstGeom prst="line">
            <a:avLst/>
          </a:prstGeom>
          <a:ln w="76200" algn="ctr">
            <a:solidFill>
              <a:schemeClr val="accent2">
                <a:lumMod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95324" y="404621"/>
            <a:ext cx="7344918" cy="1368171"/>
          </a:xfrm>
          <a:prstGeom prst="rect">
            <a:avLst/>
          </a:prstGeom>
          <a:solidFill>
            <a:schemeClr val="bg1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9000" b="1" dirty="0">
                <a:solidFill>
                  <a:schemeClr val="tx1"/>
                </a:solidFill>
                <a:latin typeface="+mj-lt"/>
                <a:ea typeface="Nirmala UI"/>
                <a:cs typeface="Nirmala UI"/>
              </a:rPr>
              <a:t>PORTFOLIO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995134" y="4623625"/>
            <a:ext cx="3744468" cy="1656207"/>
          </a:xfrm>
          <a:prstGeom prst="rect">
            <a:avLst/>
          </a:prstGeom>
          <a:solidFill>
            <a:schemeClr val="bg1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3800" b="1" dirty="0" smtClean="0">
                <a:solidFill>
                  <a:schemeClr val="tx1"/>
                </a:solidFill>
              </a:rPr>
              <a:t>김</a:t>
            </a:r>
            <a:r>
              <a:rPr lang="en-US" altLang="ko-KR" sz="3800" b="1" dirty="0" smtClean="0">
                <a:solidFill>
                  <a:schemeClr val="tx1"/>
                </a:solidFill>
              </a:rPr>
              <a:t>______    </a:t>
            </a:r>
            <a:r>
              <a:rPr lang="ko-KR" altLang="en-US" sz="3800" b="1" dirty="0" smtClean="0">
                <a:solidFill>
                  <a:schemeClr val="tx1"/>
                </a:solidFill>
              </a:rPr>
              <a:t>         </a:t>
            </a:r>
            <a:endParaRPr lang="ko-KR" altLang="en-US" sz="2800" dirty="0">
              <a:solidFill>
                <a:schemeClr val="tx1"/>
              </a:solidFill>
            </a:endParaRPr>
          </a:p>
          <a:p>
            <a:pPr algn="ctr">
              <a:defRPr lang="ko-KR" altLang="en-US"/>
            </a:pPr>
            <a:endParaRPr lang="ko-KR" altLang="en-US" sz="1900" dirty="0">
              <a:solidFill>
                <a:schemeClr val="tx1"/>
              </a:solidFill>
            </a:endParaRPr>
          </a:p>
          <a:p>
            <a:pPr algn="ctr">
              <a:defRPr lang="ko-KR" altLang="en-US"/>
            </a:pPr>
            <a:r>
              <a:rPr lang="en-US" altLang="ko-KR" dirty="0">
                <a:solidFill>
                  <a:schemeClr val="tx1"/>
                </a:solidFill>
              </a:rPr>
              <a:t>mobile </a:t>
            </a:r>
            <a:r>
              <a:rPr lang="ko-KR" altLang="en-US" b="1" dirty="0" smtClean="0">
                <a:solidFill>
                  <a:schemeClr val="tx1"/>
                </a:solidFill>
              </a:rPr>
              <a:t>010.</a:t>
            </a:r>
            <a:r>
              <a:rPr lang="en-US" altLang="ko-KR" b="1" dirty="0" smtClean="0">
                <a:solidFill>
                  <a:schemeClr val="tx1"/>
                </a:solidFill>
              </a:rPr>
              <a:t>1111</a:t>
            </a:r>
            <a:r>
              <a:rPr lang="ko-KR" altLang="en-US" b="1" dirty="0" smtClean="0">
                <a:solidFill>
                  <a:schemeClr val="tx1"/>
                </a:solidFill>
              </a:rPr>
              <a:t>.</a:t>
            </a:r>
            <a:r>
              <a:rPr lang="en-US" altLang="ko-KR" b="1" dirty="0" smtClean="0">
                <a:solidFill>
                  <a:schemeClr val="tx1"/>
                </a:solidFill>
              </a:rPr>
              <a:t>2222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>
              <a:defRPr lang="ko-KR" altLang="en-US"/>
            </a:pPr>
            <a:r>
              <a:rPr lang="en-US" altLang="ko-KR" dirty="0">
                <a:solidFill>
                  <a:schemeClr val="tx1"/>
                </a:solidFill>
              </a:rPr>
              <a:t>e-mail </a:t>
            </a:r>
            <a:r>
              <a:rPr lang="en-US" altLang="ko-KR" b="1" dirty="0" smtClean="0">
                <a:solidFill>
                  <a:schemeClr val="tx1"/>
                </a:solidFill>
              </a:rPr>
              <a:t>k1111@naver.com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79445" y="2118903"/>
            <a:ext cx="8160157" cy="4770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solidFill>
                  <a:schemeClr val="bg1">
                    <a:lumMod val="50000"/>
                  </a:schemeClr>
                </a:solidFill>
              </a:rPr>
              <a:t>성실하게</a:t>
            </a:r>
            <a:r>
              <a:rPr lang="en-US" altLang="ko-KR" sz="25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2500" dirty="0" smtClean="0">
                <a:solidFill>
                  <a:schemeClr val="bg1">
                    <a:lumMod val="50000"/>
                  </a:schemeClr>
                </a:solidFill>
              </a:rPr>
              <a:t>최선을 다하는 웹 프로그래머가 되겠습니다</a:t>
            </a:r>
            <a:r>
              <a:rPr lang="en-US" altLang="ko-KR" sz="25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25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221085" y="528560"/>
            <a:ext cx="28746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000" dirty="0" smtClean="0"/>
              <a:t>인재정보</a:t>
            </a:r>
            <a:endParaRPr lang="en-US" altLang="ko-KR" sz="2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07287" y="273937"/>
            <a:ext cx="877163" cy="84638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4900" b="1" dirty="0" smtClean="0">
                <a:solidFill>
                  <a:schemeClr val="accent2">
                    <a:lumMod val="70000"/>
                  </a:schemeClr>
                </a:solidFill>
              </a:rPr>
              <a:t>0</a:t>
            </a:r>
            <a:r>
              <a:rPr lang="en-US" altLang="ko-KR" sz="4900" b="1" dirty="0" smtClean="0">
                <a:solidFill>
                  <a:schemeClr val="accent2">
                    <a:lumMod val="70000"/>
                  </a:schemeClr>
                </a:solidFill>
              </a:rPr>
              <a:t>4</a:t>
            </a:r>
            <a:endParaRPr lang="ko-KR" altLang="en-US" sz="4900" b="1" dirty="0">
              <a:solidFill>
                <a:schemeClr val="accent2">
                  <a:lumMod val="70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351531" y="548639"/>
            <a:ext cx="8137018" cy="5760720"/>
          </a:xfrm>
          <a:prstGeom prst="rect">
            <a:avLst/>
          </a:prstGeom>
          <a:noFill/>
          <a:ln w="57150" cmpd="dbl"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524628" y="1643050"/>
            <a:ext cx="5500726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Blip>
                <a:blip r:embed="rId2"/>
              </a:buBlip>
            </a:pPr>
            <a:r>
              <a:rPr lang="en-US" altLang="ko-KR" sz="1400" dirty="0" smtClean="0"/>
              <a:t> </a:t>
            </a:r>
            <a:r>
              <a:rPr lang="ko-KR" altLang="en-US" sz="1600" dirty="0" smtClean="0"/>
              <a:t>기업 회원만 열람 가능 </a:t>
            </a:r>
            <a:endParaRPr lang="en-US" altLang="ko-KR" sz="1600" dirty="0" smtClean="0"/>
          </a:p>
          <a:p>
            <a:pPr lvl="1"/>
            <a:r>
              <a:rPr lang="en-US" altLang="ko-KR" sz="1400" dirty="0" smtClean="0"/>
              <a:t>(</a:t>
            </a:r>
            <a:r>
              <a:rPr lang="ko-KR" altLang="en-US" sz="1400" dirty="0" smtClean="0"/>
              <a:t>개인정보 보호를 위해 개인회원 열람 </a:t>
            </a:r>
            <a:r>
              <a:rPr lang="en-US" altLang="ko-KR" sz="1400" dirty="0" smtClean="0"/>
              <a:t>x)</a:t>
            </a:r>
          </a:p>
          <a:p>
            <a:pPr>
              <a:buBlip>
                <a:blip r:embed="rId2"/>
              </a:buBlip>
            </a:pPr>
            <a:endParaRPr lang="en-US" altLang="ko-KR" sz="1600" dirty="0" smtClean="0"/>
          </a:p>
          <a:p>
            <a:pPr>
              <a:buBlip>
                <a:blip r:embed="rId2"/>
              </a:buBlip>
            </a:pPr>
            <a:r>
              <a:rPr lang="ko-KR" altLang="en-US" sz="1600" dirty="0" smtClean="0">
                <a:latin typeface="+mn-ea"/>
              </a:rPr>
              <a:t> 경력기간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지역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err="1" smtClean="0">
                <a:latin typeface="+mn-ea"/>
              </a:rPr>
              <a:t>업직종등</a:t>
            </a:r>
            <a:r>
              <a:rPr lang="ko-KR" altLang="en-US" sz="1600" dirty="0" smtClean="0">
                <a:latin typeface="+mn-ea"/>
              </a:rPr>
              <a:t> 다양한 조건으로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   </a:t>
            </a:r>
            <a:r>
              <a:rPr lang="ko-KR" altLang="en-US" sz="1600" dirty="0" smtClean="0">
                <a:latin typeface="+mn-ea"/>
              </a:rPr>
              <a:t>검색 가능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중복 검색 가능</a:t>
            </a:r>
            <a:endParaRPr lang="en-US" altLang="ko-KR" sz="1600" dirty="0" smtClean="0">
              <a:latin typeface="+mn-ea"/>
            </a:endParaRPr>
          </a:p>
          <a:p>
            <a:endParaRPr lang="en-US" altLang="ko-KR" sz="1600" dirty="0" smtClean="0"/>
          </a:p>
          <a:p>
            <a:pPr>
              <a:buBlip>
                <a:blip r:embed="rId2"/>
              </a:buBlip>
            </a:pPr>
            <a:r>
              <a:rPr lang="ko-KR" altLang="en-US" sz="1600" dirty="0" smtClean="0"/>
              <a:t> 이력서에 등록한 경력기간과 자격증에 따라</a:t>
            </a:r>
            <a:endParaRPr lang="en-US" altLang="ko-KR" sz="1600" dirty="0" smtClean="0"/>
          </a:p>
          <a:p>
            <a:r>
              <a:rPr lang="en-US" altLang="ko-KR" sz="1600" dirty="0" smtClean="0"/>
              <a:t>   </a:t>
            </a:r>
            <a:r>
              <a:rPr lang="ko-KR" altLang="en-US" sz="1600" dirty="0" smtClean="0"/>
              <a:t>신입</a:t>
            </a:r>
            <a:r>
              <a:rPr lang="en-US" altLang="ko-KR" sz="1600" dirty="0" smtClean="0"/>
              <a:t>/ </a:t>
            </a:r>
            <a:r>
              <a:rPr lang="ko-KR" altLang="en-US" sz="1600" dirty="0" smtClean="0"/>
              <a:t>경력 </a:t>
            </a:r>
            <a:r>
              <a:rPr lang="en-US" altLang="ko-KR" sz="1600" dirty="0" smtClean="0"/>
              <a:t>/ </a:t>
            </a:r>
            <a:r>
              <a:rPr lang="ko-KR" altLang="en-US" sz="1600" dirty="0" err="1" smtClean="0"/>
              <a:t>재직중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자격증명 </a:t>
            </a:r>
            <a:r>
              <a:rPr lang="ko-KR" altLang="en-US" sz="1600" dirty="0" err="1" smtClean="0"/>
              <a:t>으로</a:t>
            </a:r>
            <a:r>
              <a:rPr lang="ko-KR" altLang="en-US" sz="1600" dirty="0" smtClean="0"/>
              <a:t> 표시됨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 smtClean="0"/>
          </a:p>
          <a:p>
            <a:pPr>
              <a:buBlip>
                <a:blip r:embed="rId2"/>
              </a:buBlip>
            </a:pPr>
            <a:r>
              <a:rPr lang="ko-KR" altLang="en-US" sz="1600" dirty="0" smtClean="0"/>
              <a:t> 업로드 한 이미지 파일이 없다면 기본이미지</a:t>
            </a:r>
            <a:r>
              <a:rPr lang="en-US" altLang="ko-KR" sz="1600" dirty="0" smtClean="0"/>
              <a:t>,</a:t>
            </a:r>
          </a:p>
          <a:p>
            <a:r>
              <a:rPr lang="en-US" altLang="ko-KR" sz="1600" dirty="0" smtClean="0"/>
              <a:t>   </a:t>
            </a:r>
            <a:r>
              <a:rPr lang="ko-KR" altLang="en-US" sz="1600" dirty="0" smtClean="0"/>
              <a:t>이미지가 있다면 그 이미지를 표시함</a:t>
            </a:r>
            <a:r>
              <a:rPr lang="en-US" altLang="ko-KR" sz="1600" dirty="0" smtClean="0"/>
              <a:t>.</a:t>
            </a:r>
          </a:p>
          <a:p>
            <a:pPr>
              <a:buBlip>
                <a:blip r:embed="rId2"/>
              </a:buBlip>
            </a:pPr>
            <a:endParaRPr lang="en-US" altLang="ko-KR" sz="1400" dirty="0" smtClean="0"/>
          </a:p>
          <a:p>
            <a:pPr>
              <a:buBlip>
                <a:blip r:embed="rId2"/>
              </a:buBlip>
            </a:pPr>
            <a:r>
              <a:rPr lang="ko-KR" altLang="en-US" sz="1600" dirty="0" smtClean="0"/>
              <a:t> 일정 위치 이상으로 스크롤을 내리면 </a:t>
            </a:r>
            <a:r>
              <a:rPr lang="en-US" altLang="ko-KR" sz="1600" dirty="0" smtClean="0"/>
              <a:t>top</a:t>
            </a:r>
            <a:r>
              <a:rPr lang="ko-KR" altLang="en-US" sz="1600" dirty="0" smtClean="0"/>
              <a:t>버튼 표시</a:t>
            </a:r>
            <a:endParaRPr lang="en-US" altLang="ko-KR" sz="1600" dirty="0" smtClean="0"/>
          </a:p>
          <a:p>
            <a:endParaRPr lang="en-US" altLang="ko-KR" sz="1400" dirty="0" smtClean="0"/>
          </a:p>
        </p:txBody>
      </p:sp>
      <p:pic>
        <p:nvPicPr>
          <p:cNvPr id="12" name="Picture 2" descr="C:\Users\User\Desktop\캡처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95274" y="1414641"/>
            <a:ext cx="5755183" cy="482022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221085" y="528560"/>
            <a:ext cx="28746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000" dirty="0" smtClean="0"/>
              <a:t>인재 상세보기</a:t>
            </a:r>
            <a:endParaRPr lang="en-US" altLang="ko-KR" sz="2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07287" y="273937"/>
            <a:ext cx="877163" cy="84638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4900" b="1" dirty="0" smtClean="0">
                <a:solidFill>
                  <a:schemeClr val="accent2">
                    <a:lumMod val="70000"/>
                  </a:schemeClr>
                </a:solidFill>
              </a:rPr>
              <a:t>0</a:t>
            </a:r>
            <a:r>
              <a:rPr lang="en-US" altLang="ko-KR" sz="4900" b="1" dirty="0" smtClean="0">
                <a:solidFill>
                  <a:schemeClr val="accent2">
                    <a:lumMod val="70000"/>
                  </a:schemeClr>
                </a:solidFill>
              </a:rPr>
              <a:t>4</a:t>
            </a:r>
            <a:endParaRPr lang="ko-KR" altLang="en-US" sz="4900" b="1" dirty="0">
              <a:solidFill>
                <a:schemeClr val="accent2">
                  <a:lumMod val="70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351531" y="548639"/>
            <a:ext cx="8137018" cy="5760720"/>
          </a:xfrm>
          <a:prstGeom prst="rect">
            <a:avLst/>
          </a:prstGeom>
          <a:noFill/>
          <a:ln w="57150" cmpd="dbl"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524628" y="1643050"/>
            <a:ext cx="5500726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Blip>
                <a:blip r:embed="rId2"/>
              </a:buBlip>
            </a:pPr>
            <a:r>
              <a:rPr lang="en-US" altLang="ko-KR" sz="1400" dirty="0" smtClean="0"/>
              <a:t> </a:t>
            </a:r>
            <a:r>
              <a:rPr lang="ko-KR" altLang="en-US" sz="1600" dirty="0" smtClean="0"/>
              <a:t>기업 회원만 열람 가능 </a:t>
            </a:r>
            <a:endParaRPr lang="en-US" altLang="ko-KR" sz="1600" dirty="0" smtClean="0"/>
          </a:p>
          <a:p>
            <a:pPr lvl="1"/>
            <a:r>
              <a:rPr lang="en-US" altLang="ko-KR" sz="1400" dirty="0" smtClean="0"/>
              <a:t>(</a:t>
            </a:r>
            <a:r>
              <a:rPr lang="ko-KR" altLang="en-US" sz="1400" dirty="0" smtClean="0"/>
              <a:t>개인정보 보호를 위해 개인회원 열람 </a:t>
            </a:r>
            <a:r>
              <a:rPr lang="en-US" altLang="ko-KR" sz="1400" dirty="0" smtClean="0"/>
              <a:t>x)</a:t>
            </a:r>
          </a:p>
          <a:p>
            <a:pPr>
              <a:buBlip>
                <a:blip r:embed="rId2"/>
              </a:buBlip>
            </a:pPr>
            <a:endParaRPr lang="en-US" altLang="ko-KR" sz="1600" dirty="0" smtClean="0"/>
          </a:p>
          <a:p>
            <a:pPr>
              <a:buBlip>
                <a:blip r:embed="rId2"/>
              </a:buBlip>
            </a:pPr>
            <a:r>
              <a:rPr lang="ko-KR" altLang="en-US" sz="1600" dirty="0" smtClean="0">
                <a:latin typeface="+mn-ea"/>
              </a:rPr>
              <a:t> 이력서 등록에서 입력했던 정보들을 사용자 편의에 맞춰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   </a:t>
            </a:r>
            <a:r>
              <a:rPr lang="ko-KR" altLang="en-US" sz="1600" dirty="0" smtClean="0">
                <a:latin typeface="+mn-ea"/>
              </a:rPr>
              <a:t>모두 표시해줌</a:t>
            </a:r>
            <a:endParaRPr lang="en-US" altLang="ko-KR" sz="1600" dirty="0" smtClean="0">
              <a:latin typeface="+mn-ea"/>
            </a:endParaRPr>
          </a:p>
          <a:p>
            <a:endParaRPr lang="en-US" altLang="ko-KR" sz="1600" dirty="0" smtClean="0"/>
          </a:p>
          <a:p>
            <a:pPr>
              <a:buBlip>
                <a:blip r:embed="rId2"/>
              </a:buBlip>
            </a:pPr>
            <a:r>
              <a:rPr lang="ko-KR" altLang="en-US" sz="1600" dirty="0" smtClean="0"/>
              <a:t> 필수 항목을 제외한 선택사항은 표시되지 않음</a:t>
            </a:r>
            <a:r>
              <a:rPr lang="en-US" altLang="ko-KR" sz="1600" dirty="0" smtClean="0"/>
              <a:t>.</a:t>
            </a:r>
          </a:p>
          <a:p>
            <a:pPr>
              <a:buBlip>
                <a:blip r:embed="rId2"/>
              </a:buBlip>
            </a:pPr>
            <a:endParaRPr lang="en-US" altLang="ko-KR" sz="1600" dirty="0" smtClean="0"/>
          </a:p>
          <a:p>
            <a:pPr>
              <a:buBlip>
                <a:blip r:embed="rId2"/>
              </a:buBlip>
            </a:pPr>
            <a:r>
              <a:rPr lang="en-US" altLang="ko-KR" sz="1600" dirty="0" smtClean="0"/>
              <a:t> </a:t>
            </a:r>
            <a:r>
              <a:rPr lang="ko-KR" altLang="en-US" sz="1600" dirty="0" smtClean="0"/>
              <a:t>등록한 이미지가 있다면 기본 이미지 대신 등록한</a:t>
            </a:r>
            <a:endParaRPr lang="en-US" altLang="ko-KR" sz="1600" dirty="0" smtClean="0"/>
          </a:p>
          <a:p>
            <a:r>
              <a:rPr lang="en-US" altLang="ko-KR" sz="1600" dirty="0" smtClean="0"/>
              <a:t>   </a:t>
            </a:r>
            <a:r>
              <a:rPr lang="ko-KR" altLang="en-US" sz="1600" dirty="0" smtClean="0"/>
              <a:t>이미지 출력</a:t>
            </a:r>
            <a:endParaRPr lang="en-US" altLang="ko-KR" sz="1600" dirty="0" smtClean="0"/>
          </a:p>
          <a:p>
            <a:pPr>
              <a:buBlip>
                <a:blip r:embed="rId2"/>
              </a:buBlip>
            </a:pPr>
            <a:endParaRPr lang="en-US" altLang="ko-KR" sz="1600" dirty="0" smtClean="0"/>
          </a:p>
          <a:p>
            <a:pPr>
              <a:buBlip>
                <a:blip r:embed="rId2"/>
              </a:buBlip>
            </a:pPr>
            <a:r>
              <a:rPr lang="ko-KR" altLang="en-US" sz="1600" dirty="0" smtClean="0"/>
              <a:t> 돌아가기 버튼 클릭 시 리스트로 돌아감</a:t>
            </a:r>
            <a:r>
              <a:rPr lang="en-US" altLang="ko-KR" sz="1600" dirty="0" smtClean="0"/>
              <a:t>.</a:t>
            </a:r>
          </a:p>
          <a:p>
            <a:endParaRPr lang="en-US" altLang="ko-KR" sz="1400" dirty="0" smtClean="0"/>
          </a:p>
        </p:txBody>
      </p:sp>
      <p:pic>
        <p:nvPicPr>
          <p:cNvPr id="10242" name="Picture 2" descr="C:\Users\User\Desktop\캡처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287" y="1073783"/>
            <a:ext cx="3143272" cy="4016365"/>
          </a:xfrm>
          <a:prstGeom prst="rect">
            <a:avLst/>
          </a:prstGeom>
          <a:noFill/>
        </p:spPr>
      </p:pic>
      <p:pic>
        <p:nvPicPr>
          <p:cNvPr id="10243" name="Picture 3" descr="C:\Users\User\Desktop\캡처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50559" y="2454884"/>
            <a:ext cx="2995125" cy="385447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221085" y="528560"/>
            <a:ext cx="62322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000" dirty="0" smtClean="0"/>
              <a:t>채용공고 등록 </a:t>
            </a:r>
            <a:r>
              <a:rPr lang="en-US" altLang="ko-KR" sz="2000" dirty="0" smtClean="0"/>
              <a:t>– </a:t>
            </a:r>
            <a:r>
              <a:rPr lang="en-US" altLang="ko-KR" sz="2000" b="1" dirty="0" smtClean="0">
                <a:ln w="19050">
                  <a:solidFill>
                    <a:schemeClr val="tx1"/>
                  </a:solidFill>
                </a:ln>
              </a:rPr>
              <a:t>I’m port API</a:t>
            </a:r>
            <a:r>
              <a:rPr lang="en-US" altLang="ko-KR" sz="2000" dirty="0" smtClean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7287" y="273937"/>
            <a:ext cx="877163" cy="84638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4900" b="1" dirty="0" smtClean="0">
                <a:solidFill>
                  <a:schemeClr val="accent2">
                    <a:lumMod val="70000"/>
                  </a:schemeClr>
                </a:solidFill>
              </a:rPr>
              <a:t>0</a:t>
            </a:r>
            <a:r>
              <a:rPr lang="en-US" altLang="ko-KR" sz="4900" b="1" dirty="0" smtClean="0">
                <a:solidFill>
                  <a:schemeClr val="accent2">
                    <a:lumMod val="70000"/>
                  </a:schemeClr>
                </a:solidFill>
              </a:rPr>
              <a:t>4</a:t>
            </a:r>
            <a:endParaRPr lang="ko-KR" altLang="en-US" sz="4900" b="1" dirty="0">
              <a:solidFill>
                <a:schemeClr val="accent2">
                  <a:lumMod val="70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351531" y="548639"/>
            <a:ext cx="8137018" cy="5760720"/>
          </a:xfrm>
          <a:prstGeom prst="rect">
            <a:avLst/>
          </a:prstGeom>
          <a:noFill/>
          <a:ln w="57150" cmpd="dbl"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524628" y="1340148"/>
            <a:ext cx="550072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Blip>
                <a:blip r:embed="rId2"/>
              </a:buBlip>
            </a:pPr>
            <a:r>
              <a:rPr lang="en-US" altLang="ko-KR" sz="1600" dirty="0" smtClean="0"/>
              <a:t> </a:t>
            </a:r>
            <a:r>
              <a:rPr lang="ko-KR" altLang="en-US" sz="1600" dirty="0" smtClean="0"/>
              <a:t>서비스 등급과 기간에 대한 결제 기능 구현</a:t>
            </a:r>
            <a:endParaRPr lang="en-US" altLang="ko-KR" sz="1600" dirty="0" smtClean="0"/>
          </a:p>
          <a:p>
            <a:r>
              <a:rPr lang="en-US" altLang="ko-KR" sz="1400" dirty="0" smtClean="0"/>
              <a:t>        </a:t>
            </a:r>
            <a:endParaRPr lang="en-US" altLang="ko-KR" sz="1600" dirty="0" smtClean="0"/>
          </a:p>
          <a:p>
            <a:pPr>
              <a:buBlip>
                <a:blip r:embed="rId2"/>
              </a:buBlip>
            </a:pPr>
            <a:r>
              <a:rPr lang="ko-KR" altLang="en-US" sz="1600" dirty="0" smtClean="0"/>
              <a:t> 카카오 페이 외 다른 결제 방법으로도 구현 가능</a:t>
            </a:r>
            <a:endParaRPr lang="en-US" altLang="ko-KR" sz="1400" dirty="0" smtClean="0"/>
          </a:p>
          <a:p>
            <a:pPr>
              <a:buBlip>
                <a:blip r:embed="rId2"/>
              </a:buBlip>
            </a:pPr>
            <a:endParaRPr lang="en-US" altLang="ko-KR" sz="1600" dirty="0" smtClean="0"/>
          </a:p>
          <a:p>
            <a:pPr>
              <a:buBlip>
                <a:blip r:embed="rId2"/>
              </a:buBlip>
            </a:pPr>
            <a:r>
              <a:rPr lang="ko-KR" altLang="en-US" sz="1600" dirty="0" smtClean="0">
                <a:latin typeface="+mn-ea"/>
              </a:rPr>
              <a:t> 결제할 휴대폰 번호와 생년월일을 넣고 결제 진행</a:t>
            </a:r>
            <a:endParaRPr lang="en-US" altLang="ko-KR" sz="1600" dirty="0" smtClean="0">
              <a:latin typeface="+mn-ea"/>
            </a:endParaRPr>
          </a:p>
          <a:p>
            <a:pPr>
              <a:buBlip>
                <a:blip r:embed="rId2"/>
              </a:buBlip>
            </a:pPr>
            <a:endParaRPr lang="en-US" altLang="ko-KR" sz="1600" dirty="0" smtClean="0">
              <a:latin typeface="+mn-ea"/>
            </a:endParaRPr>
          </a:p>
          <a:p>
            <a:pPr>
              <a:buBlip>
                <a:blip r:embed="rId2"/>
              </a:buBlip>
            </a:pPr>
            <a:r>
              <a:rPr lang="ko-KR" altLang="en-US" sz="1600" dirty="0" smtClean="0"/>
              <a:t> 결제에 성공했다면 아래와 같이 </a:t>
            </a:r>
            <a:r>
              <a:rPr lang="en-US" altLang="ko-KR" sz="1600" dirty="0" smtClean="0"/>
              <a:t>alert</a:t>
            </a:r>
            <a:r>
              <a:rPr lang="ko-KR" altLang="en-US" sz="1600" dirty="0" smtClean="0"/>
              <a:t>창이 뜨고 </a:t>
            </a:r>
            <a:endParaRPr lang="en-US" altLang="ko-KR" sz="1600" dirty="0" smtClean="0"/>
          </a:p>
          <a:p>
            <a:r>
              <a:rPr lang="en-US" altLang="ko-KR" sz="1600" dirty="0" smtClean="0"/>
              <a:t>   </a:t>
            </a:r>
            <a:r>
              <a:rPr lang="ko-KR" altLang="en-US" sz="1600" dirty="0" smtClean="0"/>
              <a:t>리스트로 넘어간다</a:t>
            </a:r>
            <a:r>
              <a:rPr lang="en-US" altLang="ko-KR" sz="1600" dirty="0" smtClean="0"/>
              <a:t>.</a:t>
            </a:r>
          </a:p>
          <a:p>
            <a:r>
              <a:rPr lang="en-US" altLang="ko-KR" sz="1600" dirty="0" smtClean="0"/>
              <a:t>	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결제에 실패했다면 </a:t>
            </a:r>
            <a:r>
              <a:rPr lang="en-US" altLang="ko-KR" sz="1400" dirty="0" smtClean="0"/>
              <a:t>alert</a:t>
            </a:r>
            <a:r>
              <a:rPr lang="ko-KR" altLang="en-US" sz="1400" dirty="0" smtClean="0"/>
              <a:t>창이 뜨고 </a:t>
            </a:r>
            <a:endParaRPr lang="en-US" altLang="ko-KR" sz="1400" dirty="0" smtClean="0"/>
          </a:p>
          <a:p>
            <a:r>
              <a:rPr lang="en-US" altLang="ko-KR" sz="1400" dirty="0" smtClean="0"/>
              <a:t>	 </a:t>
            </a:r>
            <a:r>
              <a:rPr lang="ko-KR" altLang="en-US" sz="1400" dirty="0" smtClean="0"/>
              <a:t>페이지에 머무름</a:t>
            </a:r>
            <a:r>
              <a:rPr lang="en-US" altLang="ko-KR" sz="1400" dirty="0" smtClean="0"/>
              <a:t>)</a:t>
            </a:r>
          </a:p>
        </p:txBody>
      </p:sp>
      <p:pic>
        <p:nvPicPr>
          <p:cNvPr id="4098" name="Picture 2" descr="C:\Users\User\Desktop\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5274" y="1370012"/>
            <a:ext cx="3200400" cy="371475"/>
          </a:xfrm>
          <a:prstGeom prst="rect">
            <a:avLst/>
          </a:prstGeom>
          <a:noFill/>
        </p:spPr>
      </p:pic>
      <p:pic>
        <p:nvPicPr>
          <p:cNvPr id="4099" name="Picture 3" descr="C:\Users\User\Desktop\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38414" y="3374680"/>
            <a:ext cx="2626555" cy="2674508"/>
          </a:xfrm>
          <a:prstGeom prst="rect">
            <a:avLst/>
          </a:prstGeom>
          <a:noFill/>
        </p:spPr>
      </p:pic>
      <p:pic>
        <p:nvPicPr>
          <p:cNvPr id="4100" name="Picture 4" descr="C:\Users\User\Desktop\3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53388" y="4882201"/>
            <a:ext cx="3380840" cy="1427158"/>
          </a:xfrm>
          <a:prstGeom prst="rect">
            <a:avLst/>
          </a:prstGeom>
          <a:noFill/>
        </p:spPr>
      </p:pic>
      <p:cxnSp>
        <p:nvCxnSpPr>
          <p:cNvPr id="14" name="꺾인 연결선 13"/>
          <p:cNvCxnSpPr/>
          <p:nvPr/>
        </p:nvCxnSpPr>
        <p:spPr>
          <a:xfrm rot="16200000" flipH="1">
            <a:off x="2308220" y="2114992"/>
            <a:ext cx="982691" cy="896065"/>
          </a:xfrm>
          <a:prstGeom prst="bentConnector3">
            <a:avLst>
              <a:gd name="adj1" fmla="val 50000"/>
            </a:avLst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/>
          <p:nvPr/>
        </p:nvCxnSpPr>
        <p:spPr>
          <a:xfrm>
            <a:off x="5738810" y="4749129"/>
            <a:ext cx="1820194" cy="837188"/>
          </a:xfrm>
          <a:prstGeom prst="bentConnector3">
            <a:avLst>
              <a:gd name="adj1" fmla="val 50000"/>
            </a:avLst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07420" y="2428868"/>
            <a:ext cx="3745902" cy="3391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1221085" y="528560"/>
            <a:ext cx="21602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000" dirty="0" smtClean="0"/>
              <a:t>채용공고 목록</a:t>
            </a:r>
            <a:endParaRPr lang="en-US" altLang="ko-KR" sz="2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07287" y="273937"/>
            <a:ext cx="877163" cy="84638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4900" b="1" dirty="0" smtClean="0">
                <a:solidFill>
                  <a:schemeClr val="accent2">
                    <a:lumMod val="70000"/>
                  </a:schemeClr>
                </a:solidFill>
              </a:rPr>
              <a:t>0</a:t>
            </a:r>
            <a:r>
              <a:rPr lang="en-US" altLang="ko-KR" sz="4900" b="1" dirty="0" smtClean="0">
                <a:solidFill>
                  <a:schemeClr val="accent2">
                    <a:lumMod val="70000"/>
                  </a:schemeClr>
                </a:solidFill>
              </a:rPr>
              <a:t>4</a:t>
            </a:r>
            <a:endParaRPr lang="ko-KR" altLang="en-US" sz="4900" b="1" dirty="0">
              <a:solidFill>
                <a:schemeClr val="accent2">
                  <a:lumMod val="70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351531" y="548639"/>
            <a:ext cx="8137018" cy="5760720"/>
          </a:xfrm>
          <a:prstGeom prst="rect">
            <a:avLst/>
          </a:prstGeom>
          <a:noFill/>
          <a:ln w="57150" cmpd="dbl"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6646" y="1120323"/>
            <a:ext cx="3740461" cy="3517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직사각형 14"/>
          <p:cNvSpPr/>
          <p:nvPr/>
        </p:nvSpPr>
        <p:spPr>
          <a:xfrm>
            <a:off x="7453322" y="1850613"/>
            <a:ext cx="5500726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Blip>
                <a:blip r:embed="rId4"/>
              </a:buBlip>
            </a:pPr>
            <a:r>
              <a:rPr lang="en-US" altLang="ko-KR" sz="1600" dirty="0" smtClean="0"/>
              <a:t> </a:t>
            </a:r>
            <a:r>
              <a:rPr lang="ko-KR" altLang="en-US" sz="1600" dirty="0" smtClean="0"/>
              <a:t>왼쪽 </a:t>
            </a:r>
            <a:r>
              <a:rPr lang="ko-KR" altLang="en-US" sz="1600" dirty="0" err="1" smtClean="0"/>
              <a:t>내비게이션을</a:t>
            </a:r>
            <a:r>
              <a:rPr lang="ko-KR" altLang="en-US" sz="1600" dirty="0" smtClean="0"/>
              <a:t> 통해 검색버튼을 누르지 않고</a:t>
            </a:r>
            <a:endParaRPr lang="en-US" altLang="ko-KR" sz="1600" dirty="0" smtClean="0"/>
          </a:p>
          <a:p>
            <a:r>
              <a:rPr lang="en-US" altLang="ko-KR" sz="1600" dirty="0" smtClean="0"/>
              <a:t>   </a:t>
            </a:r>
            <a:r>
              <a:rPr lang="ko-KR" altLang="en-US" sz="1600" dirty="0" smtClean="0"/>
              <a:t>해당하는 조건을 가지고 검색해서 조회해 줌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 smtClean="0"/>
          </a:p>
          <a:p>
            <a:pPr>
              <a:buBlip>
                <a:blip r:embed="rId4"/>
              </a:buBlip>
            </a:pPr>
            <a:r>
              <a:rPr lang="ko-KR" altLang="en-US" sz="1600" dirty="0" smtClean="0"/>
              <a:t> 크게 지역별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직종별 검색 가능</a:t>
            </a:r>
            <a:r>
              <a:rPr lang="en-US" altLang="ko-KR" sz="1600" dirty="0" smtClean="0"/>
              <a:t>.</a:t>
            </a:r>
          </a:p>
          <a:p>
            <a:pPr lvl="1"/>
            <a:r>
              <a:rPr lang="en-US" altLang="ko-KR" sz="1400" dirty="0" smtClean="0"/>
              <a:t>(</a:t>
            </a:r>
            <a:r>
              <a:rPr lang="ko-KR" altLang="en-US" sz="1400" dirty="0" smtClean="0"/>
              <a:t>지역별 검색은 도에 해당하는 시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군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구 검색</a:t>
            </a:r>
            <a:r>
              <a:rPr lang="en-US" altLang="ko-KR" sz="1400" dirty="0" smtClean="0"/>
              <a:t>,</a:t>
            </a:r>
          </a:p>
          <a:p>
            <a:pPr lvl="1"/>
            <a:r>
              <a:rPr lang="en-US" altLang="ko-KR" sz="1400" dirty="0" smtClean="0"/>
              <a:t> </a:t>
            </a:r>
            <a:r>
              <a:rPr lang="ko-KR" altLang="en-US" sz="1400" dirty="0" smtClean="0"/>
              <a:t>직종별 검색은 해당하는 직종에 대하여 검색</a:t>
            </a:r>
            <a:r>
              <a:rPr lang="en-US" altLang="ko-KR" sz="1400" dirty="0" smtClean="0"/>
              <a:t>)</a:t>
            </a:r>
          </a:p>
          <a:p>
            <a:pPr lvl="1"/>
            <a:endParaRPr lang="en-US" altLang="ko-KR" sz="1600" dirty="0" smtClean="0"/>
          </a:p>
          <a:p>
            <a:pPr>
              <a:buBlip>
                <a:blip r:embed="rId4"/>
              </a:buBlip>
            </a:pPr>
            <a:r>
              <a:rPr lang="ko-KR" altLang="en-US" sz="1600" dirty="0" smtClean="0">
                <a:latin typeface="+mn-ea"/>
              </a:rPr>
              <a:t> 비회원도 조회 가능</a:t>
            </a:r>
            <a:endParaRPr lang="en-US" altLang="ko-KR" sz="1400" dirty="0" smtClean="0">
              <a:latin typeface="+mn-ea"/>
            </a:endParaRPr>
          </a:p>
          <a:p>
            <a:endParaRPr lang="en-US" altLang="ko-KR" sz="1600" dirty="0" smtClean="0"/>
          </a:p>
          <a:p>
            <a:pPr>
              <a:buBlip>
                <a:blip r:embed="rId4"/>
              </a:buBlip>
            </a:pPr>
            <a:r>
              <a:rPr lang="ko-KR" altLang="en-US" sz="1600" dirty="0" smtClean="0"/>
              <a:t> 큰 </a:t>
            </a:r>
            <a:r>
              <a:rPr lang="ko-KR" altLang="en-US" sz="1600" dirty="0" err="1" smtClean="0"/>
              <a:t>두가지</a:t>
            </a:r>
            <a:r>
              <a:rPr lang="ko-KR" altLang="en-US" sz="1600" dirty="0" smtClean="0"/>
              <a:t> 검색 외 상세 검색 </a:t>
            </a:r>
            <a:r>
              <a:rPr lang="en-US" altLang="ko-KR" sz="1600" dirty="0" smtClean="0"/>
              <a:t>div</a:t>
            </a:r>
            <a:r>
              <a:rPr lang="ko-KR" altLang="en-US" sz="1600" dirty="0" smtClean="0"/>
              <a:t>를 열어 조건을</a:t>
            </a:r>
            <a:endParaRPr lang="en-US" altLang="ko-KR" sz="1600" dirty="0" smtClean="0"/>
          </a:p>
          <a:p>
            <a:r>
              <a:rPr lang="en-US" altLang="ko-KR" sz="1600" dirty="0" smtClean="0"/>
              <a:t>   </a:t>
            </a:r>
            <a:r>
              <a:rPr lang="ko-KR" altLang="en-US" sz="1600" dirty="0" smtClean="0"/>
              <a:t>중복해서 검색 가능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 smtClean="0"/>
          </a:p>
          <a:p>
            <a:pPr>
              <a:buBlip>
                <a:blip r:embed="rId4"/>
              </a:buBlip>
            </a:pPr>
            <a:r>
              <a:rPr lang="ko-KR" altLang="en-US" sz="1600" dirty="0" smtClean="0"/>
              <a:t> 공고 제목을 클릭해서 상세보기로 넘어감</a:t>
            </a:r>
            <a:r>
              <a:rPr lang="en-US" altLang="ko-KR" sz="1600" dirty="0" smtClean="0"/>
              <a:t>.</a:t>
            </a:r>
            <a:endParaRPr lang="en-US" altLang="ko-KR" sz="1400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221085" y="528560"/>
            <a:ext cx="55892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000" dirty="0" smtClean="0"/>
              <a:t>채용공고 상세보기 </a:t>
            </a:r>
            <a:r>
              <a:rPr lang="en-US" altLang="ko-KR" sz="2000" dirty="0" smtClean="0"/>
              <a:t>– </a:t>
            </a:r>
            <a:r>
              <a:rPr lang="en-US" altLang="ko-KR" sz="2000" b="1" dirty="0" err="1" smtClean="0">
                <a:ln w="19050">
                  <a:solidFill>
                    <a:schemeClr val="tx1"/>
                  </a:solidFill>
                </a:ln>
              </a:rPr>
              <a:t>Daum</a:t>
            </a:r>
            <a:r>
              <a:rPr lang="en-US" altLang="ko-KR" sz="2000" b="1" dirty="0" smtClean="0">
                <a:ln w="19050">
                  <a:solidFill>
                    <a:schemeClr val="tx1"/>
                  </a:solidFill>
                </a:ln>
              </a:rPr>
              <a:t> Map</a:t>
            </a:r>
            <a:r>
              <a:rPr lang="ko-KR" altLang="en-US" sz="2000" b="1" dirty="0" smtClean="0">
                <a:ln w="19050">
                  <a:solidFill>
                    <a:schemeClr val="tx1"/>
                  </a:solidFill>
                </a:ln>
              </a:rPr>
              <a:t> </a:t>
            </a:r>
            <a:r>
              <a:rPr lang="en-US" altLang="ko-KR" sz="2000" b="1" dirty="0" smtClean="0">
                <a:ln w="19050">
                  <a:solidFill>
                    <a:schemeClr val="tx1"/>
                  </a:solidFill>
                </a:ln>
              </a:rPr>
              <a:t>API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7287" y="273937"/>
            <a:ext cx="877163" cy="84638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4900" b="1" dirty="0" smtClean="0">
                <a:solidFill>
                  <a:schemeClr val="accent2">
                    <a:lumMod val="70000"/>
                  </a:schemeClr>
                </a:solidFill>
              </a:rPr>
              <a:t>0</a:t>
            </a:r>
            <a:r>
              <a:rPr lang="en-US" altLang="ko-KR" sz="4900" b="1" dirty="0" smtClean="0">
                <a:solidFill>
                  <a:schemeClr val="accent2">
                    <a:lumMod val="70000"/>
                  </a:schemeClr>
                </a:solidFill>
              </a:rPr>
              <a:t>4</a:t>
            </a:r>
            <a:endParaRPr lang="ko-KR" altLang="en-US" sz="4900" b="1" dirty="0">
              <a:solidFill>
                <a:schemeClr val="accent2">
                  <a:lumMod val="70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351531" y="548639"/>
            <a:ext cx="8137018" cy="5760720"/>
          </a:xfrm>
          <a:prstGeom prst="rect">
            <a:avLst/>
          </a:prstGeom>
          <a:noFill/>
          <a:ln w="57150" cmpd="dbl"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524628" y="1340148"/>
            <a:ext cx="5500726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Blip>
                <a:blip r:embed="rId2"/>
              </a:buBlip>
            </a:pPr>
            <a:r>
              <a:rPr lang="en-US" altLang="ko-KR" sz="1600" dirty="0" smtClean="0"/>
              <a:t> </a:t>
            </a:r>
            <a:r>
              <a:rPr lang="ko-KR" altLang="en-US" sz="1600" dirty="0" smtClean="0"/>
              <a:t>공고를 등록할 때  이미지를 등록했다면 이미지를 불러옴</a:t>
            </a:r>
            <a:r>
              <a:rPr lang="en-US" altLang="ko-KR" sz="1600" dirty="0" smtClean="0"/>
              <a:t>.</a:t>
            </a:r>
          </a:p>
          <a:p>
            <a:r>
              <a:rPr lang="en-US" altLang="ko-KR" sz="1400" dirty="0" smtClean="0"/>
              <a:t>        </a:t>
            </a:r>
            <a:endParaRPr lang="en-US" altLang="ko-KR" sz="1600" dirty="0" smtClean="0"/>
          </a:p>
          <a:p>
            <a:pPr>
              <a:buBlip>
                <a:blip r:embed="rId2"/>
              </a:buBlip>
            </a:pPr>
            <a:r>
              <a:rPr lang="ko-KR" altLang="en-US" sz="1600" dirty="0" smtClean="0"/>
              <a:t> </a:t>
            </a:r>
            <a:r>
              <a:rPr lang="en-US" altLang="ko-KR" sz="1600" dirty="0" smtClean="0"/>
              <a:t>URL </a:t>
            </a:r>
            <a:r>
              <a:rPr lang="ko-KR" altLang="en-US" sz="1600" dirty="0" smtClean="0"/>
              <a:t>주소 복사 버튼으로 주소 복사 가능</a:t>
            </a:r>
            <a:r>
              <a:rPr lang="en-US" altLang="ko-KR" sz="1600" dirty="0" smtClean="0"/>
              <a:t>.</a:t>
            </a:r>
            <a:endParaRPr lang="en-US" altLang="ko-KR" sz="1400" dirty="0" smtClean="0"/>
          </a:p>
          <a:p>
            <a:pPr>
              <a:buBlip>
                <a:blip r:embed="rId2"/>
              </a:buBlip>
            </a:pPr>
            <a:endParaRPr lang="en-US" altLang="ko-KR" sz="1600" dirty="0" smtClean="0"/>
          </a:p>
          <a:p>
            <a:pPr>
              <a:buBlip>
                <a:blip r:embed="rId2"/>
              </a:buBlip>
            </a:pPr>
            <a:r>
              <a:rPr lang="ko-KR" altLang="en-US" sz="1600" dirty="0" smtClean="0">
                <a:latin typeface="+mn-ea"/>
              </a:rPr>
              <a:t> 인쇄 버튼 눌러서 인쇄 가능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pPr>
              <a:buBlip>
                <a:blip r:embed="rId2"/>
              </a:buBlip>
            </a:pPr>
            <a:endParaRPr lang="en-US" altLang="ko-KR" sz="1600" dirty="0" smtClean="0">
              <a:latin typeface="+mn-ea"/>
            </a:endParaRPr>
          </a:p>
          <a:p>
            <a:pPr>
              <a:buBlip>
                <a:blip r:embed="rId2"/>
              </a:buBlip>
            </a:pPr>
            <a:r>
              <a:rPr lang="en-US" altLang="ko-KR" sz="1600" dirty="0" smtClean="0">
                <a:latin typeface="+mn-ea"/>
              </a:rPr>
              <a:t> </a:t>
            </a:r>
            <a:r>
              <a:rPr lang="ko-KR" altLang="en-US" sz="1600" dirty="0" err="1" smtClean="0">
                <a:latin typeface="+mn-ea"/>
              </a:rPr>
              <a:t>다음맵</a:t>
            </a:r>
            <a:r>
              <a:rPr lang="ko-KR" altLang="en-US" sz="1600" dirty="0" smtClean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API</a:t>
            </a:r>
            <a:r>
              <a:rPr lang="ko-KR" altLang="en-US" sz="1600" dirty="0" smtClean="0">
                <a:latin typeface="+mn-ea"/>
              </a:rPr>
              <a:t>로 회사 주소를 통해 지도에 회사 위치를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   </a:t>
            </a:r>
            <a:r>
              <a:rPr lang="ko-KR" altLang="en-US" sz="1600" dirty="0" smtClean="0">
                <a:latin typeface="+mn-ea"/>
              </a:rPr>
              <a:t>조회함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pPr>
              <a:buBlip>
                <a:blip r:embed="rId2"/>
              </a:buBlip>
            </a:pPr>
            <a:endParaRPr lang="en-US" altLang="ko-KR" sz="1600" dirty="0" smtClean="0">
              <a:latin typeface="+mn-ea"/>
            </a:endParaRPr>
          </a:p>
          <a:p>
            <a:pPr>
              <a:buBlip>
                <a:blip r:embed="rId2"/>
              </a:buBlip>
            </a:pPr>
            <a:r>
              <a:rPr lang="en-US" altLang="ko-KR" sz="1600" dirty="0" smtClean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목록을 눌러서 채용공고 목록으로 복귀 가능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pPr>
              <a:buBlip>
                <a:blip r:embed="rId2"/>
              </a:buBlip>
            </a:pPr>
            <a:endParaRPr lang="en-US" altLang="ko-KR" sz="1600" dirty="0" smtClean="0">
              <a:latin typeface="+mn-ea"/>
            </a:endParaRPr>
          </a:p>
          <a:p>
            <a:pPr>
              <a:buBlip>
                <a:blip r:embed="rId2"/>
              </a:buBlip>
            </a:pPr>
            <a:r>
              <a:rPr lang="ko-KR" altLang="en-US" sz="1600" dirty="0" smtClean="0"/>
              <a:t> 온라인 지원을 통해 구직자와 기업이 구인구직을</a:t>
            </a:r>
            <a:endParaRPr lang="en-US" altLang="ko-KR" sz="1600" dirty="0" smtClean="0"/>
          </a:p>
          <a:p>
            <a:r>
              <a:rPr lang="en-US" altLang="ko-KR" sz="1600" dirty="0" smtClean="0"/>
              <a:t>   </a:t>
            </a:r>
            <a:r>
              <a:rPr lang="ko-KR" altLang="en-US" sz="1600" dirty="0" smtClean="0"/>
              <a:t>할 수 있음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 smtClean="0"/>
          </a:p>
          <a:p>
            <a:endParaRPr lang="en-US" altLang="ko-KR" sz="1600" dirty="0" smtClean="0"/>
          </a:p>
        </p:txBody>
      </p:sp>
      <p:pic>
        <p:nvPicPr>
          <p:cNvPr id="12290" name="Picture 2" descr="C:\Users\User\Desktop\KakaoTalk_20161004_14050483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3902" y="928670"/>
            <a:ext cx="4974333" cy="564426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221085" y="528560"/>
            <a:ext cx="21602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000" dirty="0" smtClean="0"/>
              <a:t>온라인 지원</a:t>
            </a:r>
            <a:endParaRPr lang="en-US" altLang="ko-KR" sz="2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07287" y="273937"/>
            <a:ext cx="877163" cy="84638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4900" b="1" dirty="0" smtClean="0">
                <a:solidFill>
                  <a:schemeClr val="accent2">
                    <a:lumMod val="70000"/>
                  </a:schemeClr>
                </a:solidFill>
              </a:rPr>
              <a:t>0</a:t>
            </a:r>
            <a:r>
              <a:rPr lang="en-US" altLang="ko-KR" sz="4900" b="1" dirty="0" smtClean="0">
                <a:solidFill>
                  <a:schemeClr val="accent2">
                    <a:lumMod val="70000"/>
                  </a:schemeClr>
                </a:solidFill>
              </a:rPr>
              <a:t>4</a:t>
            </a:r>
            <a:endParaRPr lang="ko-KR" altLang="en-US" sz="4900" b="1" dirty="0">
              <a:solidFill>
                <a:schemeClr val="accent2">
                  <a:lumMod val="70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351531" y="548639"/>
            <a:ext cx="8137018" cy="5760720"/>
          </a:xfrm>
          <a:prstGeom prst="rect">
            <a:avLst/>
          </a:prstGeom>
          <a:noFill/>
          <a:ln w="57150" cmpd="dbl"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524628" y="1340148"/>
            <a:ext cx="550072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Blip>
                <a:blip r:embed="rId2"/>
              </a:buBlip>
            </a:pPr>
            <a:r>
              <a:rPr lang="en-US" altLang="ko-KR" sz="1600" dirty="0" smtClean="0"/>
              <a:t> </a:t>
            </a:r>
            <a:r>
              <a:rPr lang="ko-KR" altLang="en-US" sz="1600" dirty="0" smtClean="0"/>
              <a:t>개인회원이 로그인 한 상태에서 지원하기 버튼 클릭하면</a:t>
            </a:r>
            <a:endParaRPr lang="en-US" altLang="ko-KR" sz="1600" dirty="0" smtClean="0"/>
          </a:p>
          <a:p>
            <a:r>
              <a:rPr lang="en-US" altLang="ko-KR" sz="1600" dirty="0" smtClean="0"/>
              <a:t>   </a:t>
            </a:r>
            <a:r>
              <a:rPr lang="ko-KR" altLang="en-US" sz="1600" dirty="0" smtClean="0"/>
              <a:t>자신이 쓴 이력서 중 한 개와 메모를 남겨 지원이 가능하다</a:t>
            </a:r>
            <a:r>
              <a:rPr lang="en-US" altLang="ko-KR" sz="1600" dirty="0" smtClean="0"/>
              <a:t>.</a:t>
            </a:r>
          </a:p>
          <a:p>
            <a:r>
              <a:rPr lang="en-US" altLang="ko-KR" sz="1400" dirty="0" smtClean="0"/>
              <a:t>        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pPr>
              <a:buBlip>
                <a:blip r:embed="rId2"/>
              </a:buBlip>
            </a:pPr>
            <a:r>
              <a:rPr lang="en-US" altLang="ko-KR" sz="1600" dirty="0" smtClean="0"/>
              <a:t> </a:t>
            </a:r>
            <a:r>
              <a:rPr lang="ko-KR" altLang="en-US" sz="1600" dirty="0" smtClean="0"/>
              <a:t>지원을 하면 기업 회원의 채용 공고 관리 페이지로 가게 됨</a:t>
            </a:r>
            <a:r>
              <a:rPr lang="en-US" altLang="ko-KR" sz="1600" dirty="0" smtClean="0"/>
              <a:t>.</a:t>
            </a:r>
          </a:p>
          <a:p>
            <a:r>
              <a:rPr lang="en-US" altLang="ko-KR" sz="1600" dirty="0" smtClean="0"/>
              <a:t>    </a:t>
            </a:r>
            <a:r>
              <a:rPr lang="ko-KR" altLang="en-US" sz="1600" dirty="0" smtClean="0"/>
              <a:t>기업 회원이 자신의 이력서를 열람하게 되면 개인회원의</a:t>
            </a:r>
            <a:endParaRPr lang="en-US" altLang="ko-KR" sz="1600" dirty="0" smtClean="0"/>
          </a:p>
          <a:p>
            <a:r>
              <a:rPr lang="en-US" altLang="ko-KR" sz="1600" dirty="0" smtClean="0"/>
              <a:t>    </a:t>
            </a:r>
            <a:r>
              <a:rPr lang="ko-KR" altLang="en-US" sz="1600" dirty="0" smtClean="0"/>
              <a:t>지원현황이 업데이트 된다</a:t>
            </a:r>
            <a:r>
              <a:rPr lang="en-US" altLang="ko-KR" sz="1600" dirty="0" smtClean="0"/>
              <a:t>.</a:t>
            </a:r>
            <a:endParaRPr lang="en-US" altLang="ko-KR" sz="1400" dirty="0" smtClean="0"/>
          </a:p>
          <a:p>
            <a:r>
              <a:rPr lang="en-US" altLang="ko-KR" sz="1600" dirty="0" smtClean="0">
                <a:latin typeface="+mn-ea"/>
              </a:rPr>
              <a:t>			(</a:t>
            </a:r>
            <a:r>
              <a:rPr lang="en-US" altLang="ko-KR" sz="1600" b="1" dirty="0" smtClean="0">
                <a:solidFill>
                  <a:srgbClr val="C00000"/>
                </a:solidFill>
                <a:latin typeface="+mn-ea"/>
              </a:rPr>
              <a:t>N   =&gt;   Y</a:t>
            </a:r>
            <a:r>
              <a:rPr lang="en-US" altLang="ko-KR" sz="1600" dirty="0" smtClean="0">
                <a:latin typeface="+mn-ea"/>
              </a:rPr>
              <a:t>)</a:t>
            </a:r>
            <a:endParaRPr lang="en-US" altLang="ko-KR" sz="1600" dirty="0" smtClean="0"/>
          </a:p>
        </p:txBody>
      </p:sp>
      <p:cxnSp>
        <p:nvCxnSpPr>
          <p:cNvPr id="14" name="꺾인 연결선 13"/>
          <p:cNvCxnSpPr/>
          <p:nvPr/>
        </p:nvCxnSpPr>
        <p:spPr>
          <a:xfrm>
            <a:off x="4375765" y="3834992"/>
            <a:ext cx="1434486" cy="713144"/>
          </a:xfrm>
          <a:prstGeom prst="bentConnector3">
            <a:avLst>
              <a:gd name="adj1" fmla="val 50000"/>
            </a:avLst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/>
          <p:nvPr/>
        </p:nvCxnSpPr>
        <p:spPr>
          <a:xfrm rot="10800000" flipV="1">
            <a:off x="4595805" y="5472170"/>
            <a:ext cx="1214446" cy="475157"/>
          </a:xfrm>
          <a:prstGeom prst="bentConnector3">
            <a:avLst>
              <a:gd name="adj1" fmla="val 50000"/>
            </a:avLst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C:\Users\User\Desktop\지원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8244" y="2214554"/>
            <a:ext cx="3501766" cy="2231728"/>
          </a:xfrm>
          <a:prstGeom prst="rect">
            <a:avLst/>
          </a:prstGeom>
          <a:noFill/>
        </p:spPr>
      </p:pic>
      <p:pic>
        <p:nvPicPr>
          <p:cNvPr id="8196" name="Picture 4" descr="C:\Users\User\Desktop\지원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24628" y="4191564"/>
            <a:ext cx="3725091" cy="1755764"/>
          </a:xfrm>
          <a:prstGeom prst="rect">
            <a:avLst/>
          </a:prstGeom>
          <a:noFill/>
        </p:spPr>
      </p:pic>
      <p:grpSp>
        <p:nvGrpSpPr>
          <p:cNvPr id="20" name="그룹 19"/>
          <p:cNvGrpSpPr/>
          <p:nvPr/>
        </p:nvGrpSpPr>
        <p:grpSpPr>
          <a:xfrm>
            <a:off x="613052" y="5472171"/>
            <a:ext cx="3476958" cy="1049783"/>
            <a:chOff x="600648" y="4536534"/>
            <a:chExt cx="3476958" cy="1049783"/>
          </a:xfrm>
        </p:grpSpPr>
        <p:pic>
          <p:nvPicPr>
            <p:cNvPr id="8195" name="Picture 3" descr="C:\Users\User\Desktop\지원2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00648" y="4536534"/>
              <a:ext cx="3280774" cy="1049783"/>
            </a:xfrm>
            <a:prstGeom prst="rect">
              <a:avLst/>
            </a:prstGeom>
            <a:noFill/>
          </p:spPr>
        </p:pic>
        <p:sp>
          <p:nvSpPr>
            <p:cNvPr id="15" name="TextBox 14"/>
            <p:cNvSpPr txBox="1"/>
            <p:nvPr/>
          </p:nvSpPr>
          <p:spPr>
            <a:xfrm>
              <a:off x="3833628" y="5011692"/>
              <a:ext cx="243978" cy="21544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>
                  <a:solidFill>
                    <a:srgbClr val="C00000"/>
                  </a:solidFill>
                </a:rPr>
                <a:t>Y</a:t>
              </a:r>
              <a:endParaRPr lang="ko-KR" altLang="en-US" sz="8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직선 화살표 연결선 17"/>
            <p:cNvCxnSpPr/>
            <p:nvPr/>
          </p:nvCxnSpPr>
          <p:spPr>
            <a:xfrm>
              <a:off x="3623978" y="5115204"/>
              <a:ext cx="214314" cy="1588"/>
            </a:xfrm>
            <a:prstGeom prst="straightConnector1">
              <a:avLst/>
            </a:prstGeom>
            <a:ln w="25400" cmpd="sng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221085" y="528560"/>
            <a:ext cx="43748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000" dirty="0" smtClean="0"/>
              <a:t>게시판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공지사항 </a:t>
            </a:r>
            <a:r>
              <a:rPr lang="en-US" altLang="ko-KR" sz="2000" dirty="0" smtClean="0"/>
              <a:t>/ FAQ / </a:t>
            </a:r>
            <a:r>
              <a:rPr lang="ko-KR" altLang="en-US" sz="2000" dirty="0" err="1" smtClean="0"/>
              <a:t>알바토크</a:t>
            </a:r>
            <a:r>
              <a:rPr lang="en-US" altLang="ko-KR" sz="2000" dirty="0" smtClean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7287" y="273937"/>
            <a:ext cx="877163" cy="84638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4900" b="1" dirty="0" smtClean="0">
                <a:solidFill>
                  <a:schemeClr val="accent2">
                    <a:lumMod val="70000"/>
                  </a:schemeClr>
                </a:solidFill>
              </a:rPr>
              <a:t>0</a:t>
            </a:r>
            <a:r>
              <a:rPr lang="en-US" altLang="ko-KR" sz="4900" b="1" dirty="0" smtClean="0">
                <a:solidFill>
                  <a:schemeClr val="accent2">
                    <a:lumMod val="70000"/>
                  </a:schemeClr>
                </a:solidFill>
              </a:rPr>
              <a:t>4</a:t>
            </a:r>
            <a:endParaRPr lang="ko-KR" altLang="en-US" sz="4900" b="1" dirty="0">
              <a:solidFill>
                <a:schemeClr val="accent2">
                  <a:lumMod val="70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351531" y="548639"/>
            <a:ext cx="8137018" cy="5760720"/>
          </a:xfrm>
          <a:prstGeom prst="rect">
            <a:avLst/>
          </a:prstGeom>
          <a:noFill/>
          <a:ln w="57150" cmpd="dbl"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310182" y="963093"/>
            <a:ext cx="532117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Blip>
                <a:blip r:embed="rId2"/>
              </a:buBlip>
            </a:pPr>
            <a:r>
              <a:rPr lang="en-US" altLang="ko-KR" sz="1600" dirty="0" smtClean="0"/>
              <a:t> FAQ / </a:t>
            </a:r>
            <a:r>
              <a:rPr lang="ko-KR" altLang="en-US" sz="1600" dirty="0" smtClean="0"/>
              <a:t>공지사항은 </a:t>
            </a:r>
            <a:r>
              <a:rPr lang="en-US" altLang="ko-KR" sz="1600" dirty="0" err="1" smtClean="0"/>
              <a:t>userList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가 따로 존재</a:t>
            </a:r>
            <a:r>
              <a:rPr lang="en-US" altLang="ko-KR" sz="1600" dirty="0" smtClean="0"/>
              <a:t>.</a:t>
            </a:r>
          </a:p>
          <a:p>
            <a:pPr>
              <a:buBlip>
                <a:blip r:embed="rId2"/>
              </a:buBlip>
            </a:pPr>
            <a:endParaRPr lang="en-US" altLang="ko-KR" sz="1600" dirty="0" smtClean="0"/>
          </a:p>
          <a:p>
            <a:pPr>
              <a:buBlip>
                <a:blip r:embed="rId2"/>
              </a:buBlip>
            </a:pPr>
            <a:r>
              <a:rPr lang="en-US" altLang="ko-KR" sz="1600" dirty="0" smtClean="0"/>
              <a:t> FAQ / </a:t>
            </a:r>
            <a:r>
              <a:rPr lang="ko-KR" altLang="en-US" sz="1600" dirty="0" smtClean="0"/>
              <a:t>공지사항 위에 </a:t>
            </a:r>
            <a:r>
              <a:rPr lang="ko-KR" altLang="en-US" sz="1600" dirty="0" err="1" smtClean="0"/>
              <a:t>검색창으로</a:t>
            </a:r>
            <a:r>
              <a:rPr lang="ko-KR" altLang="en-US" sz="1600" dirty="0" smtClean="0"/>
              <a:t> 검색하면 제목과</a:t>
            </a:r>
            <a:endParaRPr lang="en-US" altLang="ko-KR" sz="1600" dirty="0" smtClean="0"/>
          </a:p>
          <a:p>
            <a:r>
              <a:rPr lang="en-US" altLang="ko-KR" sz="1600" dirty="0" smtClean="0"/>
              <a:t>   </a:t>
            </a:r>
            <a:r>
              <a:rPr lang="ko-KR" altLang="en-US" sz="1600" dirty="0" smtClean="0"/>
              <a:t>내용이 조건으로 들어감</a:t>
            </a:r>
            <a:r>
              <a:rPr lang="en-US" altLang="ko-KR" sz="1600" dirty="0" smtClean="0"/>
              <a:t>.</a:t>
            </a:r>
          </a:p>
          <a:p>
            <a:pPr>
              <a:buBlip>
                <a:blip r:embed="rId2"/>
              </a:buBlip>
            </a:pPr>
            <a:endParaRPr lang="en-US" altLang="ko-KR" sz="1600" dirty="0" smtClean="0"/>
          </a:p>
          <a:p>
            <a:pPr>
              <a:buBlip>
                <a:blip r:embed="rId2"/>
              </a:buBlip>
            </a:pPr>
            <a:r>
              <a:rPr lang="en-US" altLang="ko-KR" sz="1600" dirty="0" smtClean="0"/>
              <a:t> FAQ</a:t>
            </a:r>
            <a:r>
              <a:rPr lang="ko-KR" altLang="en-US" sz="1600" dirty="0" smtClean="0"/>
              <a:t>는 </a:t>
            </a:r>
            <a:r>
              <a:rPr lang="en-US" altLang="ko-KR" sz="1600" dirty="0" err="1" smtClean="0"/>
              <a:t>jQueryUI</a:t>
            </a:r>
            <a:r>
              <a:rPr lang="ko-KR" altLang="en-US" sz="1600" dirty="0" smtClean="0"/>
              <a:t>를 이용해서 아코디언 형태로 디자인</a:t>
            </a:r>
            <a:r>
              <a:rPr lang="en-US" altLang="ko-KR" sz="1600" dirty="0" smtClean="0"/>
              <a:t>.</a:t>
            </a:r>
          </a:p>
          <a:p>
            <a:pPr>
              <a:buBlip>
                <a:blip r:embed="rId2"/>
              </a:buBlip>
            </a:pPr>
            <a:endParaRPr lang="en-US" altLang="ko-KR" sz="1600" dirty="0" smtClean="0"/>
          </a:p>
          <a:p>
            <a:pPr>
              <a:buBlip>
                <a:blip r:embed="rId2"/>
              </a:buBlip>
            </a:pPr>
            <a:r>
              <a:rPr lang="en-US" altLang="ko-KR" sz="1600" dirty="0" smtClean="0"/>
              <a:t> </a:t>
            </a:r>
            <a:r>
              <a:rPr lang="ko-KR" altLang="en-US" sz="1600" dirty="0" err="1" smtClean="0"/>
              <a:t>알바토크는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답글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/ </a:t>
            </a:r>
            <a:r>
              <a:rPr lang="ko-KR" altLang="en-US" sz="1600" dirty="0" err="1" smtClean="0"/>
              <a:t>댓글형</a:t>
            </a:r>
            <a:r>
              <a:rPr lang="ko-KR" altLang="en-US" sz="1600" dirty="0" smtClean="0"/>
              <a:t> 게시판</a:t>
            </a:r>
            <a:r>
              <a:rPr lang="en-US" altLang="ko-KR" sz="1600" dirty="0" smtClean="0"/>
              <a:t>.</a:t>
            </a:r>
          </a:p>
          <a:p>
            <a:pPr>
              <a:buBlip>
                <a:blip r:embed="rId2"/>
              </a:buBlip>
            </a:pPr>
            <a:endParaRPr lang="en-US" altLang="ko-KR" sz="1600" dirty="0" smtClean="0"/>
          </a:p>
          <a:p>
            <a:pPr>
              <a:buBlip>
                <a:blip r:embed="rId2"/>
              </a:buBlip>
            </a:pPr>
            <a:r>
              <a:rPr lang="en-US" altLang="ko-KR" sz="1600" dirty="0" smtClean="0"/>
              <a:t> FAQ</a:t>
            </a:r>
            <a:r>
              <a:rPr lang="ko-KR" altLang="en-US" sz="1600" dirty="0" smtClean="0"/>
              <a:t>옆에 </a:t>
            </a:r>
            <a:r>
              <a:rPr lang="ko-KR" altLang="en-US" sz="1600" dirty="0" err="1" smtClean="0"/>
              <a:t>내비게이션으로</a:t>
            </a:r>
            <a:r>
              <a:rPr lang="ko-KR" altLang="en-US" sz="1600" dirty="0" smtClean="0"/>
              <a:t> 검색 하지 않아도 특정</a:t>
            </a:r>
            <a:endParaRPr lang="en-US" altLang="ko-KR" sz="1600" dirty="0" smtClean="0"/>
          </a:p>
          <a:p>
            <a:r>
              <a:rPr lang="en-US" altLang="ko-KR" sz="1600" dirty="0" smtClean="0"/>
              <a:t>   </a:t>
            </a:r>
            <a:r>
              <a:rPr lang="ko-KR" altLang="en-US" sz="1600" dirty="0" smtClean="0"/>
              <a:t>카테고리로 조회 가능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 smtClean="0"/>
          </a:p>
          <a:p>
            <a:pPr>
              <a:buBlip>
                <a:blip r:embed="rId2"/>
              </a:buBlip>
            </a:pPr>
            <a:r>
              <a:rPr lang="en-US" altLang="ko-KR" sz="1600" dirty="0" smtClean="0"/>
              <a:t> </a:t>
            </a:r>
            <a:r>
              <a:rPr lang="ko-KR" altLang="en-US" sz="1600" dirty="0" smtClean="0"/>
              <a:t>공지사항은 </a:t>
            </a:r>
            <a:r>
              <a:rPr lang="en-US" altLang="ko-KR" sz="1600" dirty="0" smtClean="0"/>
              <a:t>select</a:t>
            </a:r>
            <a:r>
              <a:rPr lang="ko-KR" altLang="en-US" sz="1600" dirty="0" smtClean="0"/>
              <a:t>태그로 카테고리 검색 가능</a:t>
            </a:r>
            <a:endParaRPr lang="en-US" altLang="ko-KR" sz="1600" dirty="0" smtClean="0"/>
          </a:p>
          <a:p>
            <a:r>
              <a:rPr lang="en-US" altLang="ko-KR" sz="1600" dirty="0" smtClean="0"/>
              <a:t> 			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이벤트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공지사항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서비스</a:t>
            </a:r>
            <a:r>
              <a:rPr lang="en-US" altLang="ko-KR" sz="1400" dirty="0" smtClean="0"/>
              <a:t>)</a:t>
            </a:r>
          </a:p>
          <a:p>
            <a:endParaRPr lang="en-US" altLang="ko-KR" sz="1400" dirty="0" smtClean="0"/>
          </a:p>
          <a:p>
            <a:endParaRPr lang="en-US" altLang="ko-KR" sz="1400" dirty="0" smtClean="0"/>
          </a:p>
        </p:txBody>
      </p:sp>
      <p:pic>
        <p:nvPicPr>
          <p:cNvPr id="13314" name="Picture 2" descr="C:\Users\User\Desktop\캡처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960" y="928671"/>
            <a:ext cx="3537141" cy="3081410"/>
          </a:xfrm>
          <a:prstGeom prst="rect">
            <a:avLst/>
          </a:prstGeom>
          <a:noFill/>
        </p:spPr>
      </p:pic>
      <p:pic>
        <p:nvPicPr>
          <p:cNvPr id="13315" name="Picture 3" descr="C:\Users\User\Desktop\캡처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1026" y="4010081"/>
            <a:ext cx="3537141" cy="2594607"/>
          </a:xfrm>
          <a:prstGeom prst="rect">
            <a:avLst/>
          </a:prstGeom>
          <a:noFill/>
        </p:spPr>
      </p:pic>
      <p:pic>
        <p:nvPicPr>
          <p:cNvPr id="13316" name="Picture 4" descr="C:\Users\User\Desktop\캡처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81554" y="4786322"/>
            <a:ext cx="4979266" cy="178595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221085" y="528560"/>
            <a:ext cx="63036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000" dirty="0" smtClean="0"/>
              <a:t>관리자 메인 </a:t>
            </a:r>
            <a:r>
              <a:rPr lang="en-US" altLang="ko-KR" sz="2000" dirty="0" smtClean="0"/>
              <a:t>– </a:t>
            </a:r>
            <a:r>
              <a:rPr lang="en-US" altLang="ko-KR" sz="2000" b="1" dirty="0" err="1" smtClean="0">
                <a:ln w="19050">
                  <a:solidFill>
                    <a:schemeClr val="tx1"/>
                  </a:solidFill>
                </a:ln>
              </a:rPr>
              <a:t>Highcharts</a:t>
            </a:r>
            <a:r>
              <a:rPr lang="en-US" altLang="ko-KR" sz="2000" b="1" dirty="0" smtClean="0">
                <a:ln w="19050">
                  <a:solidFill>
                    <a:schemeClr val="tx1"/>
                  </a:solidFill>
                </a:ln>
              </a:rPr>
              <a:t> API</a:t>
            </a:r>
            <a:r>
              <a:rPr lang="ko-KR" altLang="en-US" sz="2000" b="1" dirty="0" smtClean="0">
                <a:ln w="19050">
                  <a:solidFill>
                    <a:schemeClr val="tx1"/>
                  </a:solidFill>
                </a:ln>
              </a:rPr>
              <a:t> </a:t>
            </a:r>
            <a:endParaRPr lang="en-US" altLang="ko-KR" sz="2000" b="1" dirty="0" smtClean="0">
              <a:ln w="19050">
                <a:solidFill>
                  <a:schemeClr val="tx1"/>
                </a:solidFill>
              </a:ln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7287" y="273937"/>
            <a:ext cx="877163" cy="84638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4900" b="1" dirty="0" smtClean="0">
                <a:solidFill>
                  <a:schemeClr val="accent2">
                    <a:lumMod val="70000"/>
                  </a:schemeClr>
                </a:solidFill>
              </a:rPr>
              <a:t>0</a:t>
            </a:r>
            <a:r>
              <a:rPr lang="en-US" altLang="ko-KR" sz="4900" b="1" dirty="0" smtClean="0">
                <a:solidFill>
                  <a:schemeClr val="accent2">
                    <a:lumMod val="70000"/>
                  </a:schemeClr>
                </a:solidFill>
              </a:rPr>
              <a:t>4</a:t>
            </a:r>
            <a:endParaRPr lang="ko-KR" altLang="en-US" sz="4900" b="1" dirty="0">
              <a:solidFill>
                <a:schemeClr val="accent2">
                  <a:lumMod val="70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351531" y="548639"/>
            <a:ext cx="8137018" cy="5760720"/>
          </a:xfrm>
          <a:prstGeom prst="rect">
            <a:avLst/>
          </a:prstGeom>
          <a:noFill/>
          <a:ln w="57150" cmpd="dbl"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026" name="Picture 2" descr="C:\Users\User\Desktop\캡처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95274" y="1340148"/>
            <a:ext cx="5755183" cy="4446306"/>
          </a:xfrm>
          <a:prstGeom prst="rect">
            <a:avLst/>
          </a:prstGeom>
          <a:noFill/>
        </p:spPr>
      </p:pic>
      <p:sp>
        <p:nvSpPr>
          <p:cNvPr id="17" name="직사각형 16"/>
          <p:cNvSpPr/>
          <p:nvPr/>
        </p:nvSpPr>
        <p:spPr>
          <a:xfrm>
            <a:off x="6524628" y="1340148"/>
            <a:ext cx="5500726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Blip>
                <a:blip r:embed="rId3"/>
              </a:buBlip>
            </a:pPr>
            <a:r>
              <a:rPr lang="en-US" altLang="ko-KR" sz="1600" dirty="0" smtClean="0"/>
              <a:t> </a:t>
            </a:r>
            <a:r>
              <a:rPr lang="ko-KR" altLang="en-US" sz="1600" dirty="0" smtClean="0"/>
              <a:t>관리자 메인 페이지</a:t>
            </a:r>
            <a:r>
              <a:rPr lang="en-US" altLang="ko-KR" sz="1600" dirty="0" smtClean="0"/>
              <a:t>. 4</a:t>
            </a:r>
            <a:r>
              <a:rPr lang="ko-KR" altLang="en-US" sz="1600" dirty="0" smtClean="0"/>
              <a:t>가지 메뉴와 메인 페이지로 구성</a:t>
            </a:r>
            <a:endParaRPr lang="en-US" altLang="ko-KR" sz="1400" dirty="0" smtClean="0"/>
          </a:p>
          <a:p>
            <a:pPr>
              <a:buBlip>
                <a:blip r:embed="rId3"/>
              </a:buBlip>
            </a:pPr>
            <a:endParaRPr lang="en-US" altLang="ko-KR" sz="1600" dirty="0" smtClean="0"/>
          </a:p>
          <a:p>
            <a:pPr>
              <a:buBlip>
                <a:blip r:embed="rId3"/>
              </a:buBlip>
            </a:pPr>
            <a:r>
              <a:rPr lang="ko-KR" altLang="en-US" sz="1600" dirty="0" smtClean="0"/>
              <a:t> 메뉴를 클릭하면 각각의 관리 페이지로 이동하고</a:t>
            </a:r>
            <a:r>
              <a:rPr lang="en-US" altLang="ko-KR" sz="1600" dirty="0" smtClean="0"/>
              <a:t>,</a:t>
            </a:r>
          </a:p>
          <a:p>
            <a:r>
              <a:rPr lang="en-US" altLang="ko-KR" sz="1600" dirty="0" smtClean="0"/>
              <a:t>   </a:t>
            </a:r>
            <a:r>
              <a:rPr lang="ko-KR" altLang="en-US" sz="1600" dirty="0" err="1" smtClean="0"/>
              <a:t>메인은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하이차트를</a:t>
            </a:r>
            <a:r>
              <a:rPr lang="ko-KR" altLang="en-US" sz="1600" dirty="0" smtClean="0"/>
              <a:t> 이용하여 월별 통계를 차트화 시킴</a:t>
            </a:r>
            <a:endParaRPr lang="en-US" altLang="ko-KR" sz="1400" dirty="0" smtClean="0"/>
          </a:p>
          <a:p>
            <a:pPr>
              <a:buBlip>
                <a:blip r:embed="rId3"/>
              </a:buBlip>
            </a:pPr>
            <a:endParaRPr lang="en-US" altLang="ko-KR" sz="1600" dirty="0" smtClean="0"/>
          </a:p>
          <a:p>
            <a:pPr>
              <a:buBlip>
                <a:blip r:embed="rId3"/>
              </a:buBlip>
            </a:pPr>
            <a:r>
              <a:rPr lang="ko-KR" altLang="en-US" sz="1600" dirty="0" smtClean="0">
                <a:latin typeface="+mn-ea"/>
              </a:rPr>
              <a:t> 인재 정보와 채용 정보 각각의 월별 통계는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   </a:t>
            </a:r>
            <a:r>
              <a:rPr lang="en-US" altLang="ko-KR" sz="1600" dirty="0" err="1" smtClean="0">
                <a:latin typeface="+mn-ea"/>
              </a:rPr>
              <a:t>sql</a:t>
            </a:r>
            <a:r>
              <a:rPr lang="ko-KR" altLang="en-US" sz="1600" dirty="0" smtClean="0">
                <a:latin typeface="+mn-ea"/>
              </a:rPr>
              <a:t>문을 이용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월별로 실제 데이터를 받아온다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r>
              <a:rPr lang="en-US" altLang="ko-KR" sz="1600" dirty="0" smtClean="0">
                <a:latin typeface="+mn-ea"/>
              </a:rPr>
              <a:t>			</a:t>
            </a:r>
            <a:r>
              <a:rPr lang="en-US" altLang="ko-KR" sz="1400" dirty="0" smtClean="0">
                <a:latin typeface="+mn-ea"/>
              </a:rPr>
              <a:t>(decode</a:t>
            </a:r>
            <a:r>
              <a:rPr lang="ko-KR" altLang="en-US" sz="1400" dirty="0" smtClean="0">
                <a:latin typeface="+mn-ea"/>
              </a:rPr>
              <a:t>문 이용</a:t>
            </a:r>
            <a:r>
              <a:rPr lang="en-US" altLang="ko-KR" sz="1400" dirty="0" smtClean="0">
                <a:latin typeface="+mn-ea"/>
              </a:rPr>
              <a:t>)</a:t>
            </a:r>
          </a:p>
          <a:p>
            <a:pPr>
              <a:buBlip>
                <a:blip r:embed="rId3"/>
              </a:buBlip>
            </a:pPr>
            <a:endParaRPr lang="en-US" altLang="ko-KR" sz="1600" dirty="0" smtClean="0">
              <a:latin typeface="+mn-ea"/>
            </a:endParaRPr>
          </a:p>
          <a:p>
            <a:pPr>
              <a:buBlip>
                <a:blip r:embed="rId3"/>
              </a:buBlip>
            </a:pPr>
            <a:r>
              <a:rPr lang="ko-KR" altLang="en-US" sz="1600" dirty="0" smtClean="0"/>
              <a:t> 관리자로 로그인 되어 있지 않다면</a:t>
            </a:r>
            <a:endParaRPr lang="en-US" altLang="ko-KR" sz="1600" dirty="0" smtClean="0"/>
          </a:p>
          <a:p>
            <a:r>
              <a:rPr lang="en-US" altLang="ko-KR" sz="1600" dirty="0" smtClean="0"/>
              <a:t>    </a:t>
            </a:r>
            <a:r>
              <a:rPr lang="ko-KR" altLang="en-US" sz="1600" dirty="0" smtClean="0"/>
              <a:t>관리자 로그인 페이지로 보내는 </a:t>
            </a:r>
            <a:r>
              <a:rPr lang="en-US" altLang="ko-KR" sz="1600" dirty="0" smtClean="0"/>
              <a:t>Interceptor </a:t>
            </a:r>
            <a:r>
              <a:rPr lang="ko-KR" altLang="en-US" sz="1600" dirty="0" smtClean="0"/>
              <a:t>구현</a:t>
            </a:r>
            <a:r>
              <a:rPr lang="en-US" altLang="ko-KR" sz="1600" dirty="0" smtClean="0"/>
              <a:t>.</a:t>
            </a:r>
            <a:endParaRPr lang="en-US" altLang="ko-KR" sz="1400" dirty="0" smtClean="0"/>
          </a:p>
          <a:p>
            <a:pPr>
              <a:buBlip>
                <a:blip r:embed="rId3"/>
              </a:buBlip>
            </a:pPr>
            <a:endParaRPr lang="en-US" altLang="ko-KR" sz="1600" dirty="0" smtClean="0"/>
          </a:p>
          <a:p>
            <a:pPr>
              <a:buBlip>
                <a:blip r:embed="rId3"/>
              </a:buBlip>
            </a:pPr>
            <a:r>
              <a:rPr lang="ko-KR" altLang="en-US" sz="1600" dirty="0" smtClean="0"/>
              <a:t> 로고 </a:t>
            </a:r>
            <a:r>
              <a:rPr lang="ko-KR" altLang="en-US" sz="1600" dirty="0" err="1" smtClean="0"/>
              <a:t>클릭시</a:t>
            </a:r>
            <a:r>
              <a:rPr lang="ko-KR" altLang="en-US" sz="1600" dirty="0" smtClean="0"/>
              <a:t> 관리자 </a:t>
            </a:r>
            <a:r>
              <a:rPr lang="ko-KR" altLang="en-US" sz="1600" dirty="0" err="1" smtClean="0"/>
              <a:t>메인으로</a:t>
            </a:r>
            <a:r>
              <a:rPr lang="ko-KR" altLang="en-US" sz="1600" dirty="0" smtClean="0"/>
              <a:t> 이동</a:t>
            </a:r>
            <a:r>
              <a:rPr lang="en-US" altLang="ko-KR" sz="1600" dirty="0" smtClean="0"/>
              <a:t>.</a:t>
            </a:r>
            <a:endParaRPr lang="en-US" altLang="ko-KR" sz="1400" dirty="0" smtClean="0"/>
          </a:p>
          <a:p>
            <a:pPr>
              <a:buBlip>
                <a:blip r:embed="rId3"/>
              </a:buBlip>
            </a:pPr>
            <a:endParaRPr lang="en-US" altLang="ko-KR" sz="1400" dirty="0" smtClean="0"/>
          </a:p>
          <a:p>
            <a:pPr>
              <a:buBlip>
                <a:blip r:embed="rId3"/>
              </a:buBlip>
            </a:pPr>
            <a:r>
              <a:rPr lang="ko-KR" altLang="en-US" sz="1600" dirty="0" smtClean="0"/>
              <a:t> 개인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기업회원과 관리자는 다른 </a:t>
            </a:r>
            <a:r>
              <a:rPr lang="ko-KR" altLang="en-US" sz="1600" dirty="0" err="1" smtClean="0"/>
              <a:t>키값으로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session</a:t>
            </a:r>
            <a:r>
              <a:rPr lang="ko-KR" altLang="en-US" sz="1600" dirty="0" smtClean="0"/>
              <a:t>에</a:t>
            </a:r>
            <a:endParaRPr lang="en-US" altLang="ko-KR" sz="1600" dirty="0" smtClean="0"/>
          </a:p>
          <a:p>
            <a:r>
              <a:rPr lang="en-US" altLang="ko-KR" sz="1600" dirty="0" smtClean="0"/>
              <a:t>   </a:t>
            </a:r>
            <a:r>
              <a:rPr lang="ko-KR" altLang="en-US" sz="1600" dirty="0" smtClean="0"/>
              <a:t>저장되기 때문에 로그아웃 처리가 각각 되도록 함</a:t>
            </a:r>
            <a:endParaRPr lang="en-US" altLang="ko-KR" sz="1600" dirty="0" smtClean="0"/>
          </a:p>
          <a:p>
            <a:endParaRPr lang="en-US" altLang="ko-KR" sz="1400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221085" y="528560"/>
            <a:ext cx="45891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000" dirty="0" smtClean="0"/>
              <a:t>회원 관리 </a:t>
            </a:r>
            <a:r>
              <a:rPr lang="en-US" altLang="ko-KR" sz="2000" dirty="0" smtClean="0"/>
              <a:t>– </a:t>
            </a:r>
            <a:r>
              <a:rPr lang="en-US" altLang="ko-KR" sz="2000" b="1" dirty="0" smtClean="0">
                <a:ln w="19050">
                  <a:solidFill>
                    <a:schemeClr val="tx1"/>
                  </a:solidFill>
                </a:ln>
              </a:rPr>
              <a:t>POI API</a:t>
            </a:r>
            <a:r>
              <a:rPr lang="ko-KR" altLang="en-US" sz="2000" b="1" dirty="0" smtClean="0">
                <a:ln w="19050">
                  <a:solidFill>
                    <a:schemeClr val="tx1"/>
                  </a:solidFill>
                </a:ln>
              </a:rPr>
              <a:t> </a:t>
            </a:r>
            <a:endParaRPr lang="en-US" altLang="ko-KR" sz="2000" b="1" dirty="0" smtClean="0">
              <a:ln w="19050">
                <a:solidFill>
                  <a:schemeClr val="tx1"/>
                </a:solidFill>
              </a:ln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7287" y="273937"/>
            <a:ext cx="877163" cy="84638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4900" b="1" dirty="0" smtClean="0">
                <a:solidFill>
                  <a:schemeClr val="accent2">
                    <a:lumMod val="70000"/>
                  </a:schemeClr>
                </a:solidFill>
              </a:rPr>
              <a:t>0</a:t>
            </a:r>
            <a:r>
              <a:rPr lang="en-US" altLang="ko-KR" sz="4900" b="1" dirty="0" smtClean="0">
                <a:solidFill>
                  <a:schemeClr val="accent2">
                    <a:lumMod val="70000"/>
                  </a:schemeClr>
                </a:solidFill>
              </a:rPr>
              <a:t>4</a:t>
            </a:r>
            <a:endParaRPr lang="ko-KR" altLang="en-US" sz="4900" b="1" dirty="0">
              <a:solidFill>
                <a:schemeClr val="accent2">
                  <a:lumMod val="70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351531" y="548639"/>
            <a:ext cx="8137018" cy="5760720"/>
          </a:xfrm>
          <a:prstGeom prst="rect">
            <a:avLst/>
          </a:prstGeom>
          <a:noFill/>
          <a:ln w="57150" cmpd="dbl"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026" name="Picture 2" descr="C:\Users\User\Desktop\캡처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750128" y="1340148"/>
            <a:ext cx="5445474" cy="4969211"/>
          </a:xfrm>
          <a:prstGeom prst="rect">
            <a:avLst/>
          </a:prstGeom>
          <a:noFill/>
        </p:spPr>
      </p:pic>
      <p:sp>
        <p:nvSpPr>
          <p:cNvPr id="17" name="직사각형 16"/>
          <p:cNvSpPr/>
          <p:nvPr/>
        </p:nvSpPr>
        <p:spPr>
          <a:xfrm>
            <a:off x="6524628" y="1340148"/>
            <a:ext cx="550072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Blip>
                <a:blip r:embed="rId3"/>
              </a:buBlip>
            </a:pPr>
            <a:r>
              <a:rPr lang="en-US" altLang="ko-KR" sz="1600" dirty="0" smtClean="0"/>
              <a:t> </a:t>
            </a:r>
            <a:r>
              <a:rPr lang="ko-KR" altLang="en-US" sz="1600" dirty="0" smtClean="0"/>
              <a:t>회원 관리 페이지</a:t>
            </a:r>
            <a:endParaRPr lang="en-US" altLang="ko-KR" sz="1600" dirty="0" smtClean="0"/>
          </a:p>
          <a:p>
            <a:pPr>
              <a:buBlip>
                <a:blip r:embed="rId3"/>
              </a:buBlip>
            </a:pPr>
            <a:endParaRPr lang="en-US" altLang="ko-KR" sz="1600" dirty="0" smtClean="0"/>
          </a:p>
          <a:p>
            <a:pPr>
              <a:buBlip>
                <a:blip r:embed="rId3"/>
              </a:buBlip>
            </a:pPr>
            <a:r>
              <a:rPr lang="ko-KR" altLang="en-US" sz="1600" dirty="0" smtClean="0"/>
              <a:t> 엑셀 파일로 회원정보 </a:t>
            </a:r>
            <a:r>
              <a:rPr lang="en-US" altLang="ko-KR" sz="1600" dirty="0" smtClean="0"/>
              <a:t>DB</a:t>
            </a:r>
            <a:r>
              <a:rPr lang="ko-KR" altLang="en-US" sz="1600" dirty="0" smtClean="0"/>
              <a:t>에 </a:t>
            </a:r>
            <a:r>
              <a:rPr lang="en-US" altLang="ko-KR" sz="1600" dirty="0" smtClean="0"/>
              <a:t>insert,</a:t>
            </a:r>
          </a:p>
          <a:p>
            <a:r>
              <a:rPr lang="en-US" altLang="ko-KR" sz="1600" dirty="0" smtClean="0"/>
              <a:t>   </a:t>
            </a:r>
            <a:r>
              <a:rPr lang="ko-KR" altLang="en-US" sz="1600" dirty="0" smtClean="0"/>
              <a:t>엑셀 파일로 회원정보 다운로드 가능</a:t>
            </a:r>
            <a:endParaRPr lang="en-US" altLang="ko-KR" sz="1600" dirty="0" smtClean="0"/>
          </a:p>
          <a:p>
            <a:r>
              <a:rPr lang="en-US" altLang="ko-KR" sz="1600" dirty="0" smtClean="0"/>
              <a:t>	</a:t>
            </a:r>
            <a:r>
              <a:rPr lang="en-US" altLang="ko-KR" sz="1400" dirty="0" smtClean="0"/>
              <a:t>(POI </a:t>
            </a:r>
            <a:r>
              <a:rPr lang="ko-KR" altLang="en-US" sz="1400" dirty="0" smtClean="0"/>
              <a:t>이용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다운로드 시에는 </a:t>
            </a:r>
            <a:r>
              <a:rPr lang="en-US" altLang="ko-KR" sz="1400" dirty="0" smtClean="0"/>
              <a:t>DB</a:t>
            </a:r>
            <a:r>
              <a:rPr lang="ko-KR" altLang="en-US" sz="1400" dirty="0" smtClean="0"/>
              <a:t>에 있는 목록</a:t>
            </a:r>
            <a:endParaRPr lang="en-US" altLang="ko-KR" sz="1400" dirty="0" smtClean="0"/>
          </a:p>
          <a:p>
            <a:r>
              <a:rPr lang="en-US" altLang="ko-KR" sz="1400" dirty="0" smtClean="0"/>
              <a:t>	</a:t>
            </a:r>
            <a:r>
              <a:rPr lang="ko-KR" altLang="en-US" sz="1400" dirty="0" smtClean="0"/>
              <a:t>순으로 다운로드 되지만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이는 핸들러안에서</a:t>
            </a:r>
            <a:endParaRPr lang="en-US" altLang="ko-KR" sz="1400" dirty="0" smtClean="0"/>
          </a:p>
          <a:p>
            <a:r>
              <a:rPr lang="en-US" altLang="ko-KR" sz="1400" dirty="0" smtClean="0"/>
              <a:t>	</a:t>
            </a:r>
            <a:r>
              <a:rPr lang="ko-KR" altLang="en-US" sz="1400" dirty="0" smtClean="0"/>
              <a:t>수정이 가능하다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업로드 또한 지정한 형식에</a:t>
            </a:r>
            <a:endParaRPr lang="en-US" altLang="ko-KR" sz="1400" dirty="0" smtClean="0"/>
          </a:p>
          <a:p>
            <a:r>
              <a:rPr lang="en-US" altLang="ko-KR" sz="1400" dirty="0" smtClean="0"/>
              <a:t>	</a:t>
            </a:r>
            <a:r>
              <a:rPr lang="ko-KR" altLang="en-US" sz="1400" dirty="0" smtClean="0"/>
              <a:t>맞춰야 업로드 가능</a:t>
            </a:r>
            <a:r>
              <a:rPr lang="en-US" altLang="ko-KR" sz="1400" dirty="0" smtClean="0"/>
              <a:t>)</a:t>
            </a:r>
          </a:p>
          <a:p>
            <a:pPr>
              <a:buBlip>
                <a:blip r:embed="rId3"/>
              </a:buBlip>
            </a:pPr>
            <a:endParaRPr lang="en-US" altLang="ko-KR" sz="1600" dirty="0" smtClean="0"/>
          </a:p>
          <a:p>
            <a:pPr>
              <a:buBlip>
                <a:blip r:embed="rId3"/>
              </a:buBlip>
            </a:pPr>
            <a:r>
              <a:rPr lang="ko-KR" altLang="en-US" sz="1600" dirty="0" smtClean="0">
                <a:latin typeface="+mn-ea"/>
              </a:rPr>
              <a:t> 개수를 지정하여 회원 목록 조회 가능</a:t>
            </a:r>
            <a:endParaRPr lang="en-US" altLang="ko-KR" sz="1600" dirty="0" smtClean="0">
              <a:latin typeface="+mn-ea"/>
            </a:endParaRPr>
          </a:p>
          <a:p>
            <a:pPr>
              <a:buBlip>
                <a:blip r:embed="rId3"/>
              </a:buBlip>
            </a:pPr>
            <a:endParaRPr lang="en-US" altLang="ko-KR" sz="1600" dirty="0" smtClean="0">
              <a:latin typeface="+mn-ea"/>
            </a:endParaRPr>
          </a:p>
          <a:p>
            <a:pPr>
              <a:buBlip>
                <a:blip r:embed="rId3"/>
              </a:buBlip>
            </a:pPr>
            <a:r>
              <a:rPr lang="ko-KR" altLang="en-US" sz="1600" dirty="0" smtClean="0"/>
              <a:t> 각각의 회원 수정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삭제 기능 구현</a:t>
            </a:r>
            <a:endParaRPr lang="en-US" altLang="ko-KR" sz="1400" dirty="0" smtClean="0"/>
          </a:p>
          <a:p>
            <a:pPr>
              <a:buBlip>
                <a:blip r:embed="rId3"/>
              </a:buBlip>
            </a:pPr>
            <a:endParaRPr lang="en-US" altLang="ko-KR" sz="1600" dirty="0" smtClean="0"/>
          </a:p>
          <a:p>
            <a:pPr>
              <a:buBlip>
                <a:blip r:embed="rId3"/>
              </a:buBlip>
            </a:pPr>
            <a:r>
              <a:rPr lang="ko-KR" altLang="en-US" sz="1600" dirty="0" smtClean="0"/>
              <a:t> 검색 기능 구현</a:t>
            </a:r>
            <a:endParaRPr lang="en-US" altLang="ko-KR" sz="1600" dirty="0" smtClean="0"/>
          </a:p>
          <a:p>
            <a:pPr>
              <a:buBlip>
                <a:blip r:embed="rId3"/>
              </a:buBlip>
            </a:pPr>
            <a:endParaRPr lang="en-US" altLang="ko-KR" sz="1600" dirty="0" smtClean="0"/>
          </a:p>
          <a:p>
            <a:pPr>
              <a:buBlip>
                <a:blip r:embed="rId3"/>
              </a:buBlip>
            </a:pP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xls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xlsx</a:t>
            </a:r>
            <a:r>
              <a:rPr lang="en-US" altLang="ko-KR" sz="1600" dirty="0" smtClean="0"/>
              <a:t> </a:t>
            </a:r>
            <a:r>
              <a:rPr lang="ko-KR" altLang="en-US" sz="1600" dirty="0" err="1" smtClean="0"/>
              <a:t>두개의</a:t>
            </a:r>
            <a:r>
              <a:rPr lang="ko-KR" altLang="en-US" sz="1600" dirty="0" smtClean="0"/>
              <a:t> 형식만 업로드 가능하게 </a:t>
            </a:r>
            <a:r>
              <a:rPr lang="en-US" altLang="ko-KR" sz="1600" dirty="0" err="1" smtClean="0"/>
              <a:t>jQuery</a:t>
            </a:r>
            <a:r>
              <a:rPr lang="ko-KR" altLang="en-US" sz="1600" dirty="0" smtClean="0"/>
              <a:t>로 처리</a:t>
            </a:r>
            <a:endParaRPr lang="en-US" altLang="ko-KR" sz="1600" dirty="0" smtClean="0"/>
          </a:p>
          <a:p>
            <a:endParaRPr lang="en-US" altLang="ko-KR" sz="1400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221085" y="528560"/>
            <a:ext cx="21602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000" dirty="0" smtClean="0"/>
              <a:t>게시판 관리 </a:t>
            </a:r>
            <a:endParaRPr lang="en-US" altLang="ko-KR" sz="2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07287" y="273937"/>
            <a:ext cx="877163" cy="84638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4900" b="1" dirty="0" smtClean="0">
                <a:solidFill>
                  <a:schemeClr val="accent2">
                    <a:lumMod val="70000"/>
                  </a:schemeClr>
                </a:solidFill>
              </a:rPr>
              <a:t>0</a:t>
            </a:r>
            <a:r>
              <a:rPr lang="en-US" altLang="ko-KR" sz="4900" b="1" dirty="0" smtClean="0">
                <a:solidFill>
                  <a:schemeClr val="accent2">
                    <a:lumMod val="70000"/>
                  </a:schemeClr>
                </a:solidFill>
              </a:rPr>
              <a:t>4</a:t>
            </a:r>
            <a:endParaRPr lang="ko-KR" altLang="en-US" sz="4900" b="1" dirty="0">
              <a:solidFill>
                <a:schemeClr val="accent2">
                  <a:lumMod val="70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351531" y="548639"/>
            <a:ext cx="8137018" cy="5760720"/>
          </a:xfrm>
          <a:prstGeom prst="rect">
            <a:avLst/>
          </a:prstGeom>
          <a:noFill/>
          <a:ln w="57150" cmpd="dbl"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026" name="Picture 2" descr="C:\Users\User\Desktop\캡처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750128" y="1366807"/>
            <a:ext cx="5445474" cy="4915893"/>
          </a:xfrm>
          <a:prstGeom prst="rect">
            <a:avLst/>
          </a:prstGeom>
          <a:noFill/>
        </p:spPr>
      </p:pic>
      <p:sp>
        <p:nvSpPr>
          <p:cNvPr id="17" name="직사각형 16"/>
          <p:cNvSpPr/>
          <p:nvPr/>
        </p:nvSpPr>
        <p:spPr>
          <a:xfrm>
            <a:off x="6524628" y="1571612"/>
            <a:ext cx="5500726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Blip>
                <a:blip r:embed="rId3"/>
              </a:buBlip>
            </a:pPr>
            <a:r>
              <a:rPr lang="en-US" altLang="ko-KR" sz="1600" dirty="0" smtClean="0"/>
              <a:t> </a:t>
            </a:r>
            <a:r>
              <a:rPr lang="ko-KR" altLang="en-US" sz="1600" dirty="0" smtClean="0"/>
              <a:t>게시판 관리 페이지</a:t>
            </a:r>
            <a:endParaRPr lang="en-US" altLang="ko-KR" sz="1600" dirty="0" smtClean="0"/>
          </a:p>
          <a:p>
            <a:pPr>
              <a:buBlip>
                <a:blip r:embed="rId3"/>
              </a:buBlip>
            </a:pPr>
            <a:endParaRPr lang="en-US" altLang="ko-KR" sz="1600" dirty="0" smtClean="0"/>
          </a:p>
          <a:p>
            <a:pPr>
              <a:buBlip>
                <a:blip r:embed="rId3"/>
              </a:buBlip>
            </a:pPr>
            <a:r>
              <a:rPr lang="ko-KR" altLang="en-US" sz="1600" dirty="0" smtClean="0"/>
              <a:t> 게시판 </a:t>
            </a:r>
            <a:r>
              <a:rPr lang="en-US" altLang="ko-KR" sz="1600" dirty="0" smtClean="0"/>
              <a:t>3</a:t>
            </a:r>
            <a:r>
              <a:rPr lang="ko-KR" altLang="en-US" sz="1600" dirty="0" smtClean="0"/>
              <a:t>개 종류가 모두 한 페이지에 표시</a:t>
            </a:r>
            <a:endParaRPr lang="en-US" altLang="ko-KR" sz="1600" dirty="0" smtClean="0"/>
          </a:p>
          <a:p>
            <a:pPr>
              <a:buBlip>
                <a:blip r:embed="rId3"/>
              </a:buBlip>
            </a:pPr>
            <a:endParaRPr lang="en-US" altLang="ko-KR" sz="1600" dirty="0" smtClean="0"/>
          </a:p>
          <a:p>
            <a:pPr>
              <a:buBlip>
                <a:blip r:embed="rId3"/>
              </a:buBlip>
            </a:pPr>
            <a:r>
              <a:rPr lang="ko-KR" altLang="en-US" sz="1600" dirty="0" smtClean="0">
                <a:latin typeface="+mn-ea"/>
              </a:rPr>
              <a:t> 개수를 지정하여 게시판 목록 조회 가능</a:t>
            </a:r>
            <a:endParaRPr lang="en-US" altLang="ko-KR" sz="1600" dirty="0" smtClean="0">
              <a:latin typeface="+mn-ea"/>
            </a:endParaRPr>
          </a:p>
          <a:p>
            <a:pPr>
              <a:buBlip>
                <a:blip r:embed="rId3"/>
              </a:buBlip>
            </a:pPr>
            <a:endParaRPr lang="en-US" altLang="ko-KR" sz="1600" dirty="0" smtClean="0">
              <a:latin typeface="+mn-ea"/>
            </a:endParaRPr>
          </a:p>
          <a:p>
            <a:pPr>
              <a:buBlip>
                <a:blip r:embed="rId3"/>
              </a:buBlip>
            </a:pPr>
            <a:r>
              <a:rPr lang="ko-KR" altLang="en-US" sz="1600" dirty="0" smtClean="0"/>
              <a:t> 각각의 게시판 수정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삭제 기능 구현</a:t>
            </a:r>
            <a:endParaRPr lang="en-US" altLang="ko-KR" sz="1400" dirty="0" smtClean="0"/>
          </a:p>
          <a:p>
            <a:pPr>
              <a:buBlip>
                <a:blip r:embed="rId3"/>
              </a:buBlip>
            </a:pPr>
            <a:endParaRPr lang="en-US" altLang="ko-KR" sz="1600" dirty="0" smtClean="0"/>
          </a:p>
          <a:p>
            <a:pPr>
              <a:buBlip>
                <a:blip r:embed="rId3"/>
              </a:buBlip>
            </a:pPr>
            <a:r>
              <a:rPr lang="ko-KR" altLang="en-US" sz="1600" dirty="0" smtClean="0"/>
              <a:t> 각각의 목록 버튼을 클릭하면 각 게시판들을 상세하게</a:t>
            </a:r>
            <a:endParaRPr lang="en-US" altLang="ko-KR" sz="1600" dirty="0" smtClean="0"/>
          </a:p>
          <a:p>
            <a:r>
              <a:rPr lang="en-US" altLang="ko-KR" sz="1600" dirty="0" smtClean="0"/>
              <a:t>   </a:t>
            </a:r>
            <a:r>
              <a:rPr lang="ko-KR" altLang="en-US" sz="1600" dirty="0" smtClean="0"/>
              <a:t>조회할 수 있다</a:t>
            </a:r>
            <a:r>
              <a:rPr lang="en-US" altLang="ko-KR" sz="1600" dirty="0" smtClean="0"/>
              <a:t>.</a:t>
            </a:r>
          </a:p>
          <a:p>
            <a:pPr>
              <a:buBlip>
                <a:blip r:embed="rId3"/>
              </a:buBlip>
            </a:pPr>
            <a:endParaRPr lang="en-US" altLang="ko-KR" sz="1600" dirty="0" smtClean="0"/>
          </a:p>
          <a:p>
            <a:pPr>
              <a:buBlip>
                <a:blip r:embed="rId3"/>
              </a:buBlip>
            </a:pPr>
            <a:r>
              <a:rPr lang="en-US" altLang="ko-KR" sz="1600" dirty="0" smtClean="0"/>
              <a:t> </a:t>
            </a:r>
            <a:r>
              <a:rPr lang="ko-KR" altLang="en-US" sz="1600" dirty="0" smtClean="0"/>
              <a:t>여러 개의 게시판 글을 체크해서 한번에 삭제 가능</a:t>
            </a:r>
            <a:endParaRPr lang="en-US" altLang="ko-KR" sz="1600" dirty="0" smtClean="0"/>
          </a:p>
          <a:p>
            <a:endParaRPr lang="en-US" altLang="ko-KR" sz="1400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229651" y="543949"/>
            <a:ext cx="1365887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900" dirty="0" smtClean="0"/>
              <a:t>교육사항</a:t>
            </a:r>
            <a:endParaRPr lang="ko-KR" altLang="en-US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407287" y="273938"/>
            <a:ext cx="874778" cy="82905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4900" b="1">
                <a:solidFill>
                  <a:schemeClr val="accent2">
                    <a:lumMod val="70000"/>
                  </a:schemeClr>
                </a:solidFill>
              </a:rPr>
              <a:t>01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351531" y="548639"/>
            <a:ext cx="8137018" cy="5760720"/>
          </a:xfrm>
          <a:prstGeom prst="rect">
            <a:avLst/>
          </a:prstGeom>
          <a:noFill/>
          <a:ln w="57150" cmpd="dbl"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2351531" y="1036320"/>
            <a:ext cx="8137018" cy="0"/>
          </a:xfrm>
          <a:prstGeom prst="line">
            <a:avLst/>
          </a:prstGeom>
          <a:ln w="57150" cmpd="dbl" algn="ctr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351531" y="6093333"/>
            <a:ext cx="8137018" cy="0"/>
          </a:xfrm>
          <a:prstGeom prst="line">
            <a:avLst/>
          </a:prstGeom>
          <a:ln w="57150" cmpd="dbl" algn="ctr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6"/>
          <p:cNvSpPr txBox="1"/>
          <p:nvPr/>
        </p:nvSpPr>
        <p:spPr>
          <a:xfrm>
            <a:off x="3935729" y="1762125"/>
            <a:ext cx="5288130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1600" b="1" dirty="0">
                <a:cs typeface="함초롬돋움"/>
              </a:rPr>
              <a:t>[NCS</a:t>
            </a:r>
            <a:r>
              <a:rPr lang="ko-KR" altLang="en-US" sz="1600" b="1" dirty="0"/>
              <a:t> 기반] 프로젝트 중심의 자바 &amp; </a:t>
            </a:r>
            <a:r>
              <a:rPr lang="ko-KR" altLang="en-US" sz="1600" b="1" dirty="0" err="1"/>
              <a:t>안드로이드</a:t>
            </a:r>
            <a:r>
              <a:rPr lang="ko-KR" altLang="en-US" sz="1600" b="1" dirty="0"/>
              <a:t> 개발</a:t>
            </a:r>
            <a:endParaRPr lang="ko-KR" altLang="en-US" sz="1600" dirty="0"/>
          </a:p>
          <a:p>
            <a:pPr>
              <a:lnSpc>
                <a:spcPct val="150000"/>
              </a:lnSpc>
              <a:defRPr lang="ko-KR" altLang="en-US"/>
            </a:pPr>
            <a:endParaRPr lang="ko-KR" altLang="en-US" sz="1400" dirty="0"/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dirty="0"/>
              <a:t>▷ 교육기관 </a:t>
            </a:r>
            <a:r>
              <a:rPr lang="ko-KR" altLang="en-US" sz="1400" dirty="0" smtClean="0"/>
              <a:t>:</a:t>
            </a:r>
            <a:endParaRPr lang="ko-KR" altLang="en-US" sz="1400" dirty="0"/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dirty="0"/>
              <a:t>▷ 교육기간 </a:t>
            </a:r>
            <a:r>
              <a:rPr lang="ko-KR" altLang="en-US" sz="1400" dirty="0" smtClean="0"/>
              <a:t>:</a:t>
            </a:r>
            <a:endParaRPr lang="ko-KR" altLang="en-US" sz="1400" dirty="0"/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dirty="0"/>
              <a:t>▷ 교육내용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dirty="0"/>
              <a:t>     - Language : JAVA, JSP, Javascript, </a:t>
            </a:r>
            <a:r>
              <a:rPr lang="ko-KR" altLang="en-US" sz="1400" dirty="0" smtClean="0"/>
              <a:t>jQuery</a:t>
            </a:r>
            <a:r>
              <a:rPr lang="ko-KR" altLang="en-US" sz="1400" dirty="0"/>
              <a:t>, html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dirty="0"/>
              <a:t>     - DBMS : Oracle11g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dirty="0"/>
              <a:t>     - Framework: myBatis, </a:t>
            </a:r>
            <a:r>
              <a:rPr lang="ko-KR" altLang="en-US" sz="1400" dirty="0" smtClean="0"/>
              <a:t>SPRING</a:t>
            </a:r>
            <a:endParaRPr lang="ko-KR" altLang="en-US" sz="1400" dirty="0"/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dirty="0"/>
              <a:t>     - WAS : Apache Tomcat 8.0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dirty="0"/>
              <a:t>     - Tools : Eclipse, Toad, ER-Win, Git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221085" y="543949"/>
            <a:ext cx="2160271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900" dirty="0" smtClean="0"/>
              <a:t>프로젝트 개요</a:t>
            </a:r>
            <a:endParaRPr lang="ko-KR" altLang="en-US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407287" y="273937"/>
            <a:ext cx="874778" cy="82905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4900" b="1">
                <a:solidFill>
                  <a:schemeClr val="accent2">
                    <a:lumMod val="70000"/>
                  </a:schemeClr>
                </a:solidFill>
              </a:rPr>
              <a:t>02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351531" y="548639"/>
            <a:ext cx="8137018" cy="5760720"/>
          </a:xfrm>
          <a:prstGeom prst="rect">
            <a:avLst/>
          </a:prstGeom>
          <a:noFill/>
          <a:ln w="57150" cmpd="dbl"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2351531" y="1036320"/>
            <a:ext cx="8137018" cy="0"/>
          </a:xfrm>
          <a:prstGeom prst="line">
            <a:avLst/>
          </a:prstGeom>
          <a:ln w="57150" cmpd="dbl" algn="ctr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351531" y="6093333"/>
            <a:ext cx="8137018" cy="0"/>
          </a:xfrm>
          <a:prstGeom prst="line">
            <a:avLst/>
          </a:prstGeom>
          <a:ln w="57150" cmpd="dbl" algn="ctr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6"/>
          <p:cNvSpPr txBox="1"/>
          <p:nvPr/>
        </p:nvSpPr>
        <p:spPr>
          <a:xfrm>
            <a:off x="2524100" y="1214422"/>
            <a:ext cx="7072362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dirty="0"/>
              <a:t>▷ 프로젝트 주제 : 구인구직 사이트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dirty="0"/>
              <a:t>▷ 프로젝트 기간 </a:t>
            </a:r>
            <a:r>
              <a:rPr lang="ko-KR" altLang="en-US" sz="1400" dirty="0" smtClean="0"/>
              <a:t>: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dirty="0" smtClean="0"/>
              <a:t>▷</a:t>
            </a:r>
            <a:r>
              <a:rPr lang="en-US" altLang="ko-KR" sz="1400" dirty="0" smtClean="0"/>
              <a:t> </a:t>
            </a:r>
            <a:r>
              <a:rPr lang="ko-KR" altLang="ko-KR" sz="1400" dirty="0" smtClean="0"/>
              <a:t>인</a:t>
            </a:r>
            <a:r>
              <a:rPr lang="en-US" altLang="ko-KR" sz="1400" dirty="0" smtClean="0"/>
              <a:t>  </a:t>
            </a:r>
            <a:r>
              <a:rPr lang="ko-KR" altLang="ko-KR" sz="1400" dirty="0" smtClean="0"/>
              <a:t>원</a:t>
            </a:r>
            <a:r>
              <a:rPr lang="en-US" altLang="ko-KR" sz="1400" dirty="0" smtClean="0"/>
              <a:t>   </a:t>
            </a:r>
            <a:r>
              <a:rPr lang="ko-KR" altLang="ko-KR" sz="1400" dirty="0" smtClean="0"/>
              <a:t>수 </a:t>
            </a:r>
            <a:r>
              <a:rPr lang="en-US" altLang="ko-KR" sz="1400" dirty="0" smtClean="0"/>
              <a:t> :   6</a:t>
            </a:r>
            <a:r>
              <a:rPr lang="ko-KR" altLang="ko-KR" sz="1400" dirty="0" smtClean="0"/>
              <a:t>명</a:t>
            </a:r>
            <a:endParaRPr lang="ko-KR" altLang="en-US" sz="1400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▷ </a:t>
            </a:r>
            <a:r>
              <a:rPr lang="ko-KR" altLang="ko-KR" sz="1400" dirty="0" smtClean="0"/>
              <a:t>기술 및 환경</a:t>
            </a:r>
            <a:r>
              <a:rPr lang="en-US" altLang="ko-KR" sz="1400" dirty="0" smtClean="0"/>
              <a:t> :  </a:t>
            </a:r>
          </a:p>
          <a:p>
            <a:r>
              <a:rPr lang="en-US" altLang="ko-KR" sz="1400" dirty="0" smtClean="0"/>
              <a:t>            	 OS: windows7 / Server:Tomcat8.0 / Tool: Eclipse, GIT</a:t>
            </a:r>
            <a:endParaRPr lang="ko-KR" altLang="ko-KR" sz="1400" dirty="0" smtClean="0"/>
          </a:p>
          <a:p>
            <a:r>
              <a:rPr lang="en-US" altLang="ko-KR" sz="1400" dirty="0" smtClean="0"/>
              <a:t>             	 Language: Java, JSP, HTML, </a:t>
            </a:r>
            <a:r>
              <a:rPr lang="en-US" altLang="ko-KR" sz="1400" dirty="0" err="1" smtClean="0"/>
              <a:t>Javascript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JQuery</a:t>
            </a:r>
            <a:endParaRPr lang="ko-KR" altLang="ko-KR" sz="1400" dirty="0" smtClean="0"/>
          </a:p>
          <a:p>
            <a:r>
              <a:rPr lang="en-US" altLang="ko-KR" sz="1400" dirty="0" smtClean="0"/>
              <a:t>             	 DB: Oracle 11g</a:t>
            </a:r>
            <a:endParaRPr lang="ko-KR" altLang="en-US" sz="1400" dirty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▷</a:t>
            </a:r>
            <a:r>
              <a:rPr lang="ko-KR" altLang="ko-KR" sz="1400" dirty="0" smtClean="0"/>
              <a:t>기</a:t>
            </a:r>
            <a:r>
              <a:rPr lang="en-US" altLang="ko-KR" sz="1400" dirty="0" smtClean="0"/>
              <a:t>       </a:t>
            </a:r>
            <a:r>
              <a:rPr lang="ko-KR" altLang="ko-KR" sz="1400" dirty="0" smtClean="0"/>
              <a:t>능</a:t>
            </a:r>
            <a:r>
              <a:rPr lang="en-US" altLang="ko-KR" sz="1400" dirty="0" smtClean="0"/>
              <a:t>  :  </a:t>
            </a:r>
          </a:p>
          <a:p>
            <a:r>
              <a:rPr lang="en-US" altLang="ko-KR" sz="1400" dirty="0" smtClean="0"/>
              <a:t>  	- </a:t>
            </a:r>
            <a:r>
              <a:rPr lang="ko-KR" altLang="ko-KR" sz="1400" dirty="0" smtClean="0"/>
              <a:t>회원가입</a:t>
            </a:r>
            <a:r>
              <a:rPr lang="en-US" altLang="ko-KR" sz="1400" dirty="0" smtClean="0"/>
              <a:t>, </a:t>
            </a:r>
            <a:r>
              <a:rPr lang="ko-KR" altLang="ko-KR" sz="1400" dirty="0" smtClean="0"/>
              <a:t>회원탈퇴</a:t>
            </a:r>
            <a:r>
              <a:rPr lang="en-US" altLang="ko-KR" sz="1400" dirty="0" smtClean="0"/>
              <a:t>, </a:t>
            </a:r>
            <a:r>
              <a:rPr lang="ko-KR" altLang="ko-KR" sz="1400" dirty="0" smtClean="0"/>
              <a:t>회원정보수정</a:t>
            </a:r>
            <a:r>
              <a:rPr lang="en-US" altLang="ko-KR" sz="1400" dirty="0" smtClean="0"/>
              <a:t> / </a:t>
            </a:r>
            <a:r>
              <a:rPr lang="ko-KR" altLang="ko-KR" sz="1400" dirty="0" smtClean="0"/>
              <a:t>회원관리</a:t>
            </a:r>
            <a:r>
              <a:rPr lang="en-US" altLang="ko-KR" sz="1400" dirty="0" smtClean="0"/>
              <a:t>, </a:t>
            </a:r>
            <a:r>
              <a:rPr lang="ko-KR" altLang="ko-KR" sz="1400" dirty="0" smtClean="0"/>
              <a:t>회원검색</a:t>
            </a:r>
            <a:r>
              <a:rPr lang="en-US" altLang="ko-KR" sz="1400" dirty="0" smtClean="0"/>
              <a:t>, </a:t>
            </a:r>
            <a:endParaRPr lang="ko-KR" altLang="ko-KR" sz="1400" dirty="0" smtClean="0"/>
          </a:p>
          <a:p>
            <a:r>
              <a:rPr lang="en-US" altLang="ko-KR" sz="1400" dirty="0" smtClean="0"/>
              <a:t>		</a:t>
            </a:r>
            <a:r>
              <a:rPr lang="ko-KR" altLang="ko-KR" sz="1400" dirty="0" smtClean="0"/>
              <a:t>엑셀파일로 다운받기</a:t>
            </a:r>
            <a:r>
              <a:rPr lang="en-US" altLang="ko-KR" sz="1400" dirty="0" smtClean="0"/>
              <a:t>, </a:t>
            </a:r>
            <a:r>
              <a:rPr lang="ko-KR" altLang="ko-KR" sz="1400" dirty="0" smtClean="0"/>
              <a:t>엑셀파일로</a:t>
            </a:r>
            <a:r>
              <a:rPr lang="en-US" altLang="ko-KR" sz="1400" dirty="0" smtClean="0"/>
              <a:t> DB</a:t>
            </a:r>
            <a:r>
              <a:rPr lang="ko-KR" altLang="ko-KR" sz="1400" dirty="0" smtClean="0"/>
              <a:t>등록</a:t>
            </a:r>
          </a:p>
          <a:p>
            <a:r>
              <a:rPr lang="en-US" altLang="ko-KR" sz="1400" dirty="0" smtClean="0"/>
              <a:t>	- </a:t>
            </a:r>
            <a:r>
              <a:rPr lang="ko-KR" altLang="ko-KR" sz="1400" dirty="0" smtClean="0"/>
              <a:t>이력서 등록</a:t>
            </a:r>
            <a:r>
              <a:rPr lang="en-US" altLang="ko-KR" sz="1400" dirty="0" smtClean="0"/>
              <a:t>, </a:t>
            </a:r>
            <a:r>
              <a:rPr lang="ko-KR" altLang="ko-KR" sz="1400" dirty="0" smtClean="0"/>
              <a:t>수정</a:t>
            </a:r>
            <a:r>
              <a:rPr lang="en-US" altLang="ko-KR" sz="1400" dirty="0" smtClean="0"/>
              <a:t>, </a:t>
            </a:r>
            <a:r>
              <a:rPr lang="ko-KR" altLang="ko-KR" sz="1400" dirty="0" smtClean="0"/>
              <a:t>삭제</a:t>
            </a:r>
            <a:r>
              <a:rPr lang="en-US" altLang="ko-KR" sz="1400" dirty="0" smtClean="0"/>
              <a:t>, </a:t>
            </a:r>
            <a:r>
              <a:rPr lang="ko-KR" altLang="ko-KR" sz="1400" dirty="0" smtClean="0"/>
              <a:t>이미지 파일 업로드 기능</a:t>
            </a:r>
            <a:r>
              <a:rPr lang="en-US" altLang="ko-KR" sz="1400" dirty="0" smtClean="0"/>
              <a:t>, </a:t>
            </a:r>
          </a:p>
          <a:p>
            <a:r>
              <a:rPr lang="en-US" altLang="ko-KR" sz="1400" dirty="0" smtClean="0"/>
              <a:t>		</a:t>
            </a:r>
            <a:r>
              <a:rPr lang="ko-KR" altLang="ko-KR" sz="1400" dirty="0" smtClean="0"/>
              <a:t>지원 했을 때 해당 기업의 이력서 열람 여부</a:t>
            </a:r>
            <a:r>
              <a:rPr lang="en-US" altLang="ko-KR" sz="1400" dirty="0" smtClean="0"/>
              <a:t>	</a:t>
            </a:r>
            <a:endParaRPr lang="ko-KR" altLang="ko-KR" sz="1400" dirty="0" smtClean="0"/>
          </a:p>
          <a:p>
            <a:r>
              <a:rPr lang="en-US" altLang="ko-KR" sz="1400" dirty="0" smtClean="0"/>
              <a:t>	- </a:t>
            </a:r>
            <a:r>
              <a:rPr lang="ko-KR" altLang="ko-KR" sz="1400" dirty="0" err="1" smtClean="0"/>
              <a:t>댓글도</a:t>
            </a:r>
            <a:r>
              <a:rPr lang="ko-KR" altLang="ko-KR" sz="1400" dirty="0" smtClean="0"/>
              <a:t> 가능한 </a:t>
            </a:r>
            <a:r>
              <a:rPr lang="ko-KR" altLang="ko-KR" sz="1400" dirty="0" err="1" smtClean="0"/>
              <a:t>답변형</a:t>
            </a:r>
            <a:r>
              <a:rPr lang="ko-KR" altLang="ko-KR" sz="1400" dirty="0" smtClean="0"/>
              <a:t> 게시판</a:t>
            </a:r>
            <a:r>
              <a:rPr lang="en-US" altLang="ko-KR" sz="1400" dirty="0" smtClean="0"/>
              <a:t>(</a:t>
            </a:r>
            <a:r>
              <a:rPr lang="ko-KR" altLang="ko-KR" sz="1400" dirty="0" err="1" smtClean="0"/>
              <a:t>알바</a:t>
            </a:r>
            <a:r>
              <a:rPr lang="ko-KR" altLang="ko-KR" sz="1400" dirty="0" smtClean="0"/>
              <a:t> 토크</a:t>
            </a:r>
            <a:r>
              <a:rPr lang="en-US" altLang="ko-KR" sz="1400" dirty="0" smtClean="0"/>
              <a:t>), </a:t>
            </a:r>
            <a:endParaRPr lang="ko-KR" altLang="ko-KR" sz="1400" dirty="0" smtClean="0"/>
          </a:p>
          <a:p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jQueryUI</a:t>
            </a:r>
            <a:r>
              <a:rPr lang="ko-KR" altLang="ko-KR" sz="1400" dirty="0" smtClean="0"/>
              <a:t>를 이용한 게시판</a:t>
            </a:r>
            <a:r>
              <a:rPr lang="en-US" altLang="ko-KR" sz="1400" dirty="0" smtClean="0"/>
              <a:t>(FAQ), </a:t>
            </a:r>
            <a:r>
              <a:rPr lang="ko-KR" altLang="ko-KR" sz="1400" dirty="0" smtClean="0"/>
              <a:t>일반 게시판</a:t>
            </a:r>
            <a:r>
              <a:rPr lang="en-US" altLang="ko-KR" sz="1400" dirty="0" smtClean="0"/>
              <a:t>(</a:t>
            </a:r>
            <a:r>
              <a:rPr lang="ko-KR" altLang="ko-KR" sz="1400" dirty="0" smtClean="0"/>
              <a:t>공지사항</a:t>
            </a:r>
            <a:r>
              <a:rPr lang="en-US" altLang="ko-KR" sz="1400" dirty="0" smtClean="0"/>
              <a:t>)</a:t>
            </a:r>
            <a:endParaRPr lang="ko-KR" altLang="ko-KR" sz="1400" dirty="0" smtClean="0"/>
          </a:p>
          <a:p>
            <a:r>
              <a:rPr lang="en-US" altLang="ko-KR" sz="1400" dirty="0" smtClean="0"/>
              <a:t>	- </a:t>
            </a:r>
            <a:r>
              <a:rPr lang="ko-KR" altLang="ko-KR" sz="1400" dirty="0" smtClean="0"/>
              <a:t>채용공고 등록</a:t>
            </a:r>
            <a:r>
              <a:rPr lang="en-US" altLang="ko-KR" sz="1400" dirty="0" smtClean="0"/>
              <a:t>, </a:t>
            </a:r>
            <a:r>
              <a:rPr lang="ko-KR" altLang="ko-KR" sz="1400" dirty="0" smtClean="0"/>
              <a:t>수정</a:t>
            </a:r>
            <a:r>
              <a:rPr lang="en-US" altLang="ko-KR" sz="1400" dirty="0" smtClean="0"/>
              <a:t>, </a:t>
            </a:r>
            <a:r>
              <a:rPr lang="ko-KR" altLang="ko-KR" sz="1400" dirty="0" smtClean="0"/>
              <a:t>삭제</a:t>
            </a:r>
            <a:r>
              <a:rPr lang="en-US" altLang="ko-KR" sz="1400" dirty="0" smtClean="0"/>
              <a:t>, </a:t>
            </a:r>
            <a:r>
              <a:rPr lang="ko-KR" altLang="ko-KR" sz="1400" dirty="0" smtClean="0"/>
              <a:t>이미지 파일 업로드 기능</a:t>
            </a:r>
            <a:r>
              <a:rPr lang="en-US" altLang="ko-KR" sz="1400" dirty="0" smtClean="0"/>
              <a:t>, </a:t>
            </a:r>
          </a:p>
          <a:p>
            <a:r>
              <a:rPr lang="en-US" altLang="ko-KR" sz="1400" dirty="0" smtClean="0"/>
              <a:t> 		</a:t>
            </a:r>
            <a:r>
              <a:rPr lang="ko-KR" altLang="ko-KR" sz="1400" dirty="0" smtClean="0"/>
              <a:t>공고 상세 검색</a:t>
            </a:r>
            <a:r>
              <a:rPr lang="en-US" altLang="ko-KR" sz="1400" dirty="0" smtClean="0"/>
              <a:t> (</a:t>
            </a:r>
            <a:r>
              <a:rPr lang="ko-KR" altLang="ko-KR" sz="1400" dirty="0" smtClean="0"/>
              <a:t>지역</a:t>
            </a:r>
            <a:r>
              <a:rPr lang="en-US" altLang="ko-KR" sz="1400" dirty="0" smtClean="0"/>
              <a:t>, </a:t>
            </a:r>
            <a:r>
              <a:rPr lang="ko-KR" altLang="ko-KR" sz="1400" dirty="0" smtClean="0"/>
              <a:t>직종</a:t>
            </a:r>
            <a:r>
              <a:rPr lang="en-US" altLang="ko-KR" sz="1400" dirty="0" smtClean="0"/>
              <a:t>, </a:t>
            </a:r>
            <a:r>
              <a:rPr lang="ko-KR" altLang="ko-KR" sz="1400" dirty="0" smtClean="0"/>
              <a:t>기간</a:t>
            </a:r>
            <a:r>
              <a:rPr lang="en-US" altLang="ko-KR" sz="1400" dirty="0" smtClean="0"/>
              <a:t>, </a:t>
            </a:r>
            <a:r>
              <a:rPr lang="ko-KR" altLang="ko-KR" sz="1400" dirty="0" smtClean="0"/>
              <a:t>요일</a:t>
            </a:r>
            <a:r>
              <a:rPr lang="en-US" altLang="ko-KR" sz="1400" dirty="0" smtClean="0"/>
              <a:t>, </a:t>
            </a:r>
            <a:r>
              <a:rPr lang="ko-KR" altLang="ko-KR" sz="1400" dirty="0" err="1" smtClean="0"/>
              <a:t>급여등의</a:t>
            </a:r>
            <a:r>
              <a:rPr lang="ko-KR" altLang="ko-KR" sz="1400" dirty="0" smtClean="0"/>
              <a:t> 상세 검색</a:t>
            </a:r>
            <a:r>
              <a:rPr lang="en-US" altLang="ko-KR" sz="1400" dirty="0" smtClean="0"/>
              <a:t>) </a:t>
            </a:r>
            <a:endParaRPr lang="ko-KR" altLang="ko-KR" sz="1400" dirty="0" smtClean="0"/>
          </a:p>
          <a:p>
            <a:r>
              <a:rPr lang="en-US" altLang="ko-KR" sz="1400" dirty="0" smtClean="0"/>
              <a:t>	- </a:t>
            </a:r>
            <a:r>
              <a:rPr lang="ko-KR" altLang="ko-KR" sz="1400" dirty="0" smtClean="0"/>
              <a:t>지도로 기업의 위치</a:t>
            </a:r>
            <a:r>
              <a:rPr lang="en-US" altLang="ko-KR" sz="1400" dirty="0" smtClean="0"/>
              <a:t>, </a:t>
            </a:r>
            <a:r>
              <a:rPr lang="ko-KR" altLang="ko-KR" sz="1400" dirty="0" smtClean="0"/>
              <a:t>서비스 결제</a:t>
            </a:r>
            <a:r>
              <a:rPr lang="en-US" altLang="ko-KR" sz="1400" dirty="0" smtClean="0"/>
              <a:t>, </a:t>
            </a:r>
            <a:r>
              <a:rPr lang="ko-KR" altLang="ko-KR" sz="1400" dirty="0" smtClean="0"/>
              <a:t>인재정보</a:t>
            </a:r>
            <a:r>
              <a:rPr lang="en-US" altLang="ko-KR" sz="1400" dirty="0" smtClean="0"/>
              <a:t>&amp;</a:t>
            </a:r>
            <a:r>
              <a:rPr lang="ko-KR" altLang="ko-KR" sz="1400" dirty="0" smtClean="0"/>
              <a:t>채용정보 월별 통계</a:t>
            </a:r>
            <a:r>
              <a:rPr lang="en-US" altLang="ko-KR" sz="1400" dirty="0" smtClean="0"/>
              <a:t>, </a:t>
            </a:r>
            <a:endParaRPr lang="ko-KR" altLang="ko-KR" sz="1400" dirty="0" smtClean="0"/>
          </a:p>
          <a:p>
            <a:r>
              <a:rPr lang="en-US" altLang="ko-KR" sz="1400" dirty="0" smtClean="0"/>
              <a:t>		</a:t>
            </a:r>
            <a:r>
              <a:rPr lang="ko-KR" altLang="ko-KR" sz="1400" dirty="0" smtClean="0"/>
              <a:t>메일발송기능구현 </a:t>
            </a:r>
            <a:endParaRPr lang="ko-KR" altLang="en-US" sz="1400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221085" y="543949"/>
            <a:ext cx="2160271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900" dirty="0" smtClean="0"/>
              <a:t>담당업무</a:t>
            </a:r>
            <a:endParaRPr lang="ko-KR" altLang="en-US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407287" y="273937"/>
            <a:ext cx="877163" cy="84638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4900" b="1" dirty="0" smtClean="0">
                <a:solidFill>
                  <a:schemeClr val="accent2">
                    <a:lumMod val="70000"/>
                  </a:schemeClr>
                </a:solidFill>
              </a:rPr>
              <a:t>0</a:t>
            </a:r>
            <a:r>
              <a:rPr lang="en-US" altLang="ko-KR" sz="4900" b="1" dirty="0" smtClean="0">
                <a:solidFill>
                  <a:schemeClr val="accent2">
                    <a:lumMod val="70000"/>
                  </a:schemeClr>
                </a:solidFill>
              </a:rPr>
              <a:t>3</a:t>
            </a:r>
            <a:endParaRPr lang="ko-KR" altLang="en-US" sz="4900" b="1" dirty="0">
              <a:solidFill>
                <a:schemeClr val="accent2">
                  <a:lumMod val="70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351531" y="548639"/>
            <a:ext cx="8137018" cy="5760720"/>
          </a:xfrm>
          <a:prstGeom prst="rect">
            <a:avLst/>
          </a:prstGeom>
          <a:noFill/>
          <a:ln w="57150" cmpd="dbl"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2351531" y="1036320"/>
            <a:ext cx="8137018" cy="0"/>
          </a:xfrm>
          <a:prstGeom prst="line">
            <a:avLst/>
          </a:prstGeom>
          <a:ln w="57150" cmpd="dbl" algn="ctr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351531" y="6093333"/>
            <a:ext cx="8137018" cy="0"/>
          </a:xfrm>
          <a:prstGeom prst="line">
            <a:avLst/>
          </a:prstGeom>
          <a:ln w="57150" cmpd="dbl" algn="ctr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6"/>
          <p:cNvSpPr txBox="1"/>
          <p:nvPr/>
        </p:nvSpPr>
        <p:spPr>
          <a:xfrm>
            <a:off x="2524100" y="1357298"/>
            <a:ext cx="7858180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dirty="0"/>
              <a:t>▷ </a:t>
            </a:r>
            <a:r>
              <a:rPr lang="en-US" altLang="ko-KR" sz="1400" dirty="0" smtClean="0"/>
              <a:t>PM</a:t>
            </a:r>
            <a:r>
              <a:rPr lang="ko-KR" altLang="ko-KR" sz="1400" dirty="0" smtClean="0"/>
              <a:t>으로서 전체적인 프로젝트 관리 및 총괄 업무</a:t>
            </a:r>
            <a:endParaRPr lang="ko-KR" altLang="en-US" sz="1400" dirty="0"/>
          </a:p>
          <a:p>
            <a:pPr lvl="0"/>
            <a:endParaRPr lang="en-US" altLang="ko-KR" sz="1400" dirty="0" smtClean="0"/>
          </a:p>
          <a:p>
            <a:pPr lvl="0"/>
            <a:r>
              <a:rPr lang="ko-KR" altLang="en-US" sz="1400" dirty="0" smtClean="0"/>
              <a:t>▷ </a:t>
            </a:r>
            <a:r>
              <a:rPr lang="en-US" altLang="ko-KR" sz="1400" dirty="0" smtClean="0"/>
              <a:t>API </a:t>
            </a:r>
            <a:r>
              <a:rPr lang="ko-KR" altLang="ko-KR" sz="1400" dirty="0" smtClean="0"/>
              <a:t>이용</a:t>
            </a:r>
            <a:r>
              <a:rPr lang="en-US" altLang="ko-KR" sz="1400" dirty="0" smtClean="0"/>
              <a:t> </a:t>
            </a:r>
            <a:endParaRPr lang="ko-KR" altLang="ko-KR" sz="1400" dirty="0" smtClean="0"/>
          </a:p>
          <a:p>
            <a:r>
              <a:rPr lang="en-US" altLang="ko-KR" sz="1400" dirty="0" smtClean="0"/>
              <a:t>	- </a:t>
            </a:r>
            <a:r>
              <a:rPr lang="ko-KR" altLang="ko-KR" sz="1400" dirty="0" err="1" smtClean="0"/>
              <a:t>하이차트</a:t>
            </a:r>
            <a:r>
              <a:rPr lang="en-US" altLang="ko-KR" sz="1400" dirty="0" smtClean="0"/>
              <a:t> =&gt; </a:t>
            </a:r>
            <a:r>
              <a:rPr lang="ko-KR" altLang="ko-KR" sz="1400" dirty="0" smtClean="0"/>
              <a:t>관리자 메인 페이지 차트 추가 </a:t>
            </a:r>
            <a:r>
              <a:rPr lang="en-US" altLang="ko-KR" sz="1400" dirty="0" smtClean="0"/>
              <a:t>(</a:t>
            </a:r>
            <a:r>
              <a:rPr lang="ko-KR" altLang="ko-KR" sz="1400" dirty="0" smtClean="0"/>
              <a:t>인재정보</a:t>
            </a:r>
            <a:r>
              <a:rPr lang="en-US" altLang="ko-KR" sz="1400" dirty="0" smtClean="0"/>
              <a:t>, </a:t>
            </a:r>
            <a:r>
              <a:rPr lang="ko-KR" altLang="ko-KR" sz="1400" dirty="0" smtClean="0"/>
              <a:t>채용공고 통계</a:t>
            </a:r>
            <a:r>
              <a:rPr lang="en-US" altLang="ko-KR" sz="1400" dirty="0" smtClean="0"/>
              <a:t>)</a:t>
            </a:r>
            <a:endParaRPr lang="ko-KR" altLang="ko-KR" sz="1400" dirty="0" smtClean="0"/>
          </a:p>
          <a:p>
            <a:r>
              <a:rPr lang="en-US" altLang="ko-KR" sz="1400" dirty="0" smtClean="0"/>
              <a:t>	- </a:t>
            </a:r>
            <a:r>
              <a:rPr lang="ko-KR" altLang="ko-KR" sz="1400" dirty="0" err="1" smtClean="0"/>
              <a:t>아임포트</a:t>
            </a:r>
            <a:r>
              <a:rPr lang="en-US" altLang="ko-KR" sz="1400" dirty="0" smtClean="0"/>
              <a:t> =&gt; </a:t>
            </a:r>
            <a:r>
              <a:rPr lang="ko-KR" altLang="ko-KR" sz="1400" dirty="0" smtClean="0"/>
              <a:t>채용공고 등록 시 서비스에 따른 결제 추가</a:t>
            </a:r>
          </a:p>
          <a:p>
            <a:r>
              <a:rPr lang="en-US" altLang="ko-KR" sz="1400" dirty="0" smtClean="0"/>
              <a:t>	- </a:t>
            </a:r>
            <a:r>
              <a:rPr lang="en-US" altLang="ko-KR" sz="1400" dirty="0" err="1" smtClean="0"/>
              <a:t>james</a:t>
            </a:r>
            <a:r>
              <a:rPr lang="en-US" altLang="ko-KR" sz="1400" dirty="0" smtClean="0"/>
              <a:t> =&gt; </a:t>
            </a:r>
            <a:r>
              <a:rPr lang="ko-KR" altLang="ko-KR" sz="1400" dirty="0" smtClean="0"/>
              <a:t>비밀번호 찾기 에서 회원정보와 일치하는 내용이면 메일로 비밀번호 발송</a:t>
            </a:r>
          </a:p>
          <a:p>
            <a:r>
              <a:rPr lang="en-US" altLang="ko-KR" sz="1400" dirty="0" smtClean="0"/>
              <a:t>	- POI =&gt; </a:t>
            </a:r>
            <a:r>
              <a:rPr lang="ko-KR" altLang="ko-KR" sz="1400" dirty="0" smtClean="0"/>
              <a:t>회원정보 엑셀 파일로 </a:t>
            </a:r>
            <a:r>
              <a:rPr lang="ko-KR" altLang="ko-KR" sz="1400" dirty="0" err="1" smtClean="0"/>
              <a:t>내려받기</a:t>
            </a:r>
            <a:r>
              <a:rPr lang="en-US" altLang="ko-KR" sz="1400" dirty="0" smtClean="0"/>
              <a:t>, </a:t>
            </a:r>
            <a:r>
              <a:rPr lang="ko-KR" altLang="ko-KR" sz="1400" dirty="0" smtClean="0"/>
              <a:t>엑셀 파일로 등록기능 </a:t>
            </a:r>
            <a:r>
              <a:rPr lang="ko-KR" altLang="en-US" sz="1400" dirty="0" smtClean="0"/>
              <a:t>추가</a:t>
            </a:r>
            <a:endParaRPr lang="ko-KR" altLang="en-US" sz="1400" dirty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▷</a:t>
            </a:r>
            <a:r>
              <a:rPr lang="en-US" altLang="ko-KR" sz="1400" dirty="0" smtClean="0"/>
              <a:t> </a:t>
            </a:r>
            <a:r>
              <a:rPr lang="ko-KR" altLang="ko-KR" sz="1400" dirty="0" smtClean="0"/>
              <a:t>이력서 등록</a:t>
            </a:r>
            <a:r>
              <a:rPr lang="en-US" altLang="ko-KR" sz="1400" dirty="0" smtClean="0"/>
              <a:t>, </a:t>
            </a:r>
            <a:r>
              <a:rPr lang="ko-KR" altLang="ko-KR" sz="1400" dirty="0" smtClean="0"/>
              <a:t>수정</a:t>
            </a:r>
            <a:r>
              <a:rPr lang="en-US" altLang="ko-KR" sz="1400" dirty="0" smtClean="0"/>
              <a:t>, </a:t>
            </a:r>
            <a:r>
              <a:rPr lang="ko-KR" altLang="ko-KR" sz="1400" dirty="0" smtClean="0"/>
              <a:t>삭제 페이지</a:t>
            </a:r>
            <a:r>
              <a:rPr lang="en-US" altLang="ko-KR" sz="1400" dirty="0" smtClean="0"/>
              <a:t>, </a:t>
            </a:r>
            <a:r>
              <a:rPr lang="ko-KR" altLang="ko-KR" sz="1400" dirty="0" smtClean="0"/>
              <a:t>관리자 페이지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개</a:t>
            </a:r>
            <a:r>
              <a:rPr lang="ko-KR" altLang="ko-KR" sz="1400" dirty="0" smtClean="0"/>
              <a:t>인 이력서 관리 페이지 제작</a:t>
            </a:r>
          </a:p>
          <a:p>
            <a:endParaRPr lang="en-US" altLang="ko-KR" sz="1400" dirty="0" smtClean="0"/>
          </a:p>
          <a:p>
            <a:pPr lvl="0"/>
            <a:r>
              <a:rPr lang="ko-KR" altLang="en-US" sz="1400" dirty="0" smtClean="0"/>
              <a:t>▷ </a:t>
            </a:r>
            <a:r>
              <a:rPr lang="en-US" altLang="ko-KR" sz="1400" dirty="0" err="1" smtClean="0"/>
              <a:t>ajax</a:t>
            </a:r>
            <a:r>
              <a:rPr lang="ko-KR" altLang="ko-KR" sz="1400" dirty="0" smtClean="0"/>
              <a:t>를 이용한 이미지 파일 업로드</a:t>
            </a:r>
          </a:p>
          <a:p>
            <a:endParaRPr lang="en-US" altLang="ko-KR" sz="1400" dirty="0" smtClean="0"/>
          </a:p>
        </p:txBody>
      </p:sp>
      <p:pic>
        <p:nvPicPr>
          <p:cNvPr id="8" name="Picture 2" descr="C:\Users\User\Documents\카카오톡 받은 파일\KakaoTalk_20160923_01082432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20739" y="4981290"/>
            <a:ext cx="961541" cy="947298"/>
          </a:xfrm>
          <a:prstGeom prst="rect">
            <a:avLst/>
          </a:prstGeom>
          <a:noFill/>
        </p:spPr>
      </p:pic>
      <p:pic>
        <p:nvPicPr>
          <p:cNvPr id="9" name="Picture 3" descr="C:\Users\User\Documents\카카오톡 받은 파일\KakaoTalk_20160927_09401798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67306" y="4981290"/>
            <a:ext cx="1928826" cy="823768"/>
          </a:xfrm>
          <a:prstGeom prst="rect">
            <a:avLst/>
          </a:prstGeom>
          <a:noFill/>
        </p:spPr>
      </p:pic>
      <p:pic>
        <p:nvPicPr>
          <p:cNvPr id="12" name="Picture 4" descr="C:\Users\User\Documents\카카오톡 받은 파일\KakaoTalk_20160927_10174764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24101" y="4216531"/>
            <a:ext cx="2857519" cy="641229"/>
          </a:xfrm>
          <a:prstGeom prst="rect">
            <a:avLst/>
          </a:prstGeom>
          <a:noFill/>
        </p:spPr>
      </p:pic>
      <p:pic>
        <p:nvPicPr>
          <p:cNvPr id="5122" name="Picture 2" descr="C:\Users\User\Desktop\캡처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96132" y="4142676"/>
            <a:ext cx="2324607" cy="838614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221085" y="368424"/>
            <a:ext cx="2160271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900" dirty="0" smtClean="0"/>
              <a:t>DB</a:t>
            </a:r>
            <a:r>
              <a:rPr lang="ko-KR" altLang="en-US" sz="1900" dirty="0" smtClean="0"/>
              <a:t>설계</a:t>
            </a:r>
            <a:endParaRPr lang="en-US" altLang="ko-KR" sz="1900" dirty="0" smtClean="0"/>
          </a:p>
          <a:p>
            <a:pPr>
              <a:defRPr lang="ko-KR" altLang="en-US"/>
            </a:pPr>
            <a:r>
              <a:rPr lang="en-US" altLang="ko-KR" sz="1900" dirty="0" smtClean="0"/>
              <a:t>     - Physical</a:t>
            </a:r>
            <a:endParaRPr lang="ko-KR" altLang="en-US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407287" y="273937"/>
            <a:ext cx="877163" cy="84638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4900" b="1" dirty="0" smtClean="0">
                <a:solidFill>
                  <a:schemeClr val="accent2">
                    <a:lumMod val="70000"/>
                  </a:schemeClr>
                </a:solidFill>
              </a:rPr>
              <a:t>0</a:t>
            </a:r>
            <a:r>
              <a:rPr lang="en-US" altLang="ko-KR" sz="4900" b="1" dirty="0" smtClean="0">
                <a:solidFill>
                  <a:schemeClr val="accent2">
                    <a:lumMod val="70000"/>
                  </a:schemeClr>
                </a:solidFill>
              </a:rPr>
              <a:t>4</a:t>
            </a:r>
            <a:endParaRPr lang="ko-KR" altLang="en-US" sz="4900" b="1" dirty="0">
              <a:solidFill>
                <a:schemeClr val="accent2">
                  <a:lumMod val="70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351531" y="548639"/>
            <a:ext cx="8137018" cy="5760720"/>
          </a:xfrm>
          <a:prstGeom prst="rect">
            <a:avLst/>
          </a:prstGeom>
          <a:noFill/>
          <a:ln w="57150" cmpd="dbl"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3074" name="Picture 2" descr="C:\Users\User\Desktop\KakaoTalk_20161004_10342885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52530" y="1120323"/>
            <a:ext cx="9644130" cy="561572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221085" y="528560"/>
            <a:ext cx="21602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000" dirty="0" smtClean="0"/>
              <a:t>회원가입</a:t>
            </a:r>
            <a:endParaRPr lang="en-US" altLang="ko-KR" sz="2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07287" y="273937"/>
            <a:ext cx="877163" cy="84638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4900" b="1" dirty="0" smtClean="0">
                <a:solidFill>
                  <a:schemeClr val="accent2">
                    <a:lumMod val="70000"/>
                  </a:schemeClr>
                </a:solidFill>
              </a:rPr>
              <a:t>0</a:t>
            </a:r>
            <a:r>
              <a:rPr lang="en-US" altLang="ko-KR" sz="4900" b="1" dirty="0" smtClean="0">
                <a:solidFill>
                  <a:schemeClr val="accent2">
                    <a:lumMod val="70000"/>
                  </a:schemeClr>
                </a:solidFill>
              </a:rPr>
              <a:t>4</a:t>
            </a:r>
            <a:endParaRPr lang="ko-KR" altLang="en-US" sz="4900" b="1" dirty="0">
              <a:solidFill>
                <a:schemeClr val="accent2">
                  <a:lumMod val="70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351531" y="548639"/>
            <a:ext cx="8137018" cy="5760720"/>
          </a:xfrm>
          <a:prstGeom prst="rect">
            <a:avLst/>
          </a:prstGeom>
          <a:noFill/>
          <a:ln w="57150" cmpd="dbl"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524628" y="2000240"/>
            <a:ext cx="5500726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Blip>
                <a:blip r:embed="rId2"/>
              </a:buBlip>
            </a:pPr>
            <a:r>
              <a:rPr lang="en-US" altLang="ko-KR" sz="1600" dirty="0" smtClean="0"/>
              <a:t> </a:t>
            </a:r>
            <a:r>
              <a:rPr lang="ko-KR" altLang="en-US" sz="1600" dirty="0" smtClean="0"/>
              <a:t>개인</a:t>
            </a:r>
            <a:r>
              <a:rPr lang="en-US" altLang="ko-KR" sz="1600" dirty="0" smtClean="0"/>
              <a:t>/ </a:t>
            </a:r>
            <a:r>
              <a:rPr lang="ko-KR" altLang="en-US" sz="1600" dirty="0" smtClean="0"/>
              <a:t>기업 회원 구분해서 회원가입</a:t>
            </a:r>
            <a:endParaRPr lang="en-US" altLang="ko-KR" sz="1400" dirty="0" smtClean="0"/>
          </a:p>
          <a:p>
            <a:pPr>
              <a:buBlip>
                <a:blip r:embed="rId2"/>
              </a:buBlip>
            </a:pPr>
            <a:endParaRPr lang="en-US" altLang="ko-KR" sz="1600" dirty="0" smtClean="0"/>
          </a:p>
          <a:p>
            <a:pPr>
              <a:buBlip>
                <a:blip r:embed="rId2"/>
              </a:buBlip>
            </a:pP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jQuery</a:t>
            </a:r>
            <a:r>
              <a:rPr lang="ko-KR" altLang="en-US" sz="1600" dirty="0" smtClean="0"/>
              <a:t>를 통한 유효성 검사 및</a:t>
            </a:r>
            <a:endParaRPr lang="en-US" altLang="ko-KR" sz="1600" dirty="0" smtClean="0"/>
          </a:p>
          <a:p>
            <a:r>
              <a:rPr lang="en-US" altLang="ko-KR" sz="1600" dirty="0" smtClean="0"/>
              <a:t>   </a:t>
            </a:r>
            <a:r>
              <a:rPr lang="ko-KR" altLang="en-US" sz="1600" dirty="0" smtClean="0"/>
              <a:t>버튼 이벤트들 추가</a:t>
            </a:r>
            <a:endParaRPr lang="en-US" altLang="ko-KR" sz="1600" dirty="0" smtClean="0"/>
          </a:p>
          <a:p>
            <a:pPr>
              <a:buBlip>
                <a:blip r:embed="rId2"/>
              </a:buBlip>
            </a:pPr>
            <a:endParaRPr lang="en-US" altLang="ko-KR" sz="1600" dirty="0" smtClean="0"/>
          </a:p>
          <a:p>
            <a:pPr>
              <a:buBlip>
                <a:blip r:embed="rId2"/>
              </a:buBlip>
            </a:pPr>
            <a:r>
              <a:rPr lang="ko-KR" altLang="en-US" sz="1600" dirty="0" smtClean="0">
                <a:latin typeface="+mn-ea"/>
              </a:rPr>
              <a:t> </a:t>
            </a:r>
            <a:r>
              <a:rPr lang="ko-KR" altLang="en-US" sz="1600" dirty="0" err="1" smtClean="0">
                <a:latin typeface="+mn-ea"/>
              </a:rPr>
              <a:t>도로명</a:t>
            </a:r>
            <a:r>
              <a:rPr lang="ko-KR" altLang="en-US" sz="1600" dirty="0" smtClean="0">
                <a:latin typeface="+mn-ea"/>
              </a:rPr>
              <a:t> 주소 </a:t>
            </a:r>
            <a:r>
              <a:rPr lang="en-US" altLang="ko-KR" sz="1600" dirty="0" smtClean="0">
                <a:latin typeface="+mn-ea"/>
              </a:rPr>
              <a:t>API</a:t>
            </a:r>
            <a:r>
              <a:rPr lang="ko-KR" altLang="en-US" sz="1600" dirty="0" smtClean="0">
                <a:latin typeface="+mn-ea"/>
              </a:rPr>
              <a:t>를 이용해서 우편번호 검색</a:t>
            </a:r>
            <a:endParaRPr lang="en-US" altLang="ko-KR" sz="1600" dirty="0" smtClean="0">
              <a:latin typeface="+mn-ea"/>
            </a:endParaRPr>
          </a:p>
          <a:p>
            <a:pPr>
              <a:buBlip>
                <a:blip r:embed="rId2"/>
              </a:buBlip>
            </a:pPr>
            <a:endParaRPr lang="en-US" altLang="ko-KR" sz="1600" dirty="0" smtClean="0">
              <a:latin typeface="+mn-ea"/>
            </a:endParaRPr>
          </a:p>
          <a:p>
            <a:pPr>
              <a:buBlip>
                <a:blip r:embed="rId2"/>
              </a:buBlip>
            </a:pPr>
            <a:r>
              <a:rPr lang="en-US" altLang="ko-KR" sz="1600" dirty="0" smtClean="0">
                <a:latin typeface="+mn-ea"/>
              </a:rPr>
              <a:t> Ajax</a:t>
            </a:r>
            <a:r>
              <a:rPr lang="ko-KR" altLang="en-US" sz="1600" dirty="0" smtClean="0">
                <a:latin typeface="+mn-ea"/>
              </a:rPr>
              <a:t>를 이용해서 중복 검사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비밀번호 확인을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   </a:t>
            </a:r>
            <a:r>
              <a:rPr lang="ko-KR" altLang="en-US" sz="1600" dirty="0" smtClean="0">
                <a:latin typeface="+mn-ea"/>
              </a:rPr>
              <a:t>실시간으로 처리 함</a:t>
            </a:r>
            <a:r>
              <a:rPr lang="en-US" altLang="ko-KR" sz="1600" dirty="0" smtClean="0">
                <a:latin typeface="+mn-ea"/>
              </a:rPr>
              <a:t>.</a:t>
            </a:r>
          </a:p>
          <a:p>
            <a:endParaRPr lang="en-US" altLang="ko-KR" sz="1600" dirty="0" smtClean="0">
              <a:latin typeface="+mn-ea"/>
            </a:endParaRPr>
          </a:p>
          <a:p>
            <a:endParaRPr lang="en-US" altLang="ko-KR" sz="1600" dirty="0" smtClean="0">
              <a:latin typeface="+mn-ea"/>
            </a:endParaRPr>
          </a:p>
          <a:p>
            <a:endParaRPr lang="en-US" altLang="ko-KR" sz="1600" dirty="0" smtClean="0">
              <a:latin typeface="+mn-ea"/>
            </a:endParaRPr>
          </a:p>
          <a:p>
            <a:r>
              <a:rPr lang="ko-KR" altLang="en-US" sz="1600" dirty="0" smtClean="0">
                <a:latin typeface="+mn-ea"/>
              </a:rPr>
              <a:t> </a:t>
            </a:r>
            <a:endParaRPr lang="en-US" altLang="ko-KR" sz="1600" dirty="0" smtClean="0">
              <a:latin typeface="+mn-ea"/>
            </a:endParaRPr>
          </a:p>
        </p:txBody>
      </p:sp>
      <p:pic>
        <p:nvPicPr>
          <p:cNvPr id="1029" name="Picture 5" descr="C:\Users\User\Desktop\회원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8441" y="3000372"/>
            <a:ext cx="2314489" cy="3520107"/>
          </a:xfrm>
          <a:prstGeom prst="rect">
            <a:avLst/>
          </a:prstGeom>
          <a:noFill/>
        </p:spPr>
      </p:pic>
      <p:pic>
        <p:nvPicPr>
          <p:cNvPr id="1030" name="Picture 6" descr="C:\Users\User\Desktop\회원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67108" y="3000372"/>
            <a:ext cx="2437850" cy="3520107"/>
          </a:xfrm>
          <a:prstGeom prst="rect">
            <a:avLst/>
          </a:prstGeom>
          <a:noFill/>
        </p:spPr>
      </p:pic>
      <p:pic>
        <p:nvPicPr>
          <p:cNvPr id="1033" name="Picture 9" descr="C:\Users\User\Desktop\회원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21085" y="928670"/>
            <a:ext cx="3857652" cy="1824673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221085" y="528560"/>
            <a:ext cx="21602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000" dirty="0" smtClean="0"/>
              <a:t>메인 페이지</a:t>
            </a:r>
            <a:endParaRPr lang="ko-KR" alt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407287" y="273937"/>
            <a:ext cx="877163" cy="84638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4900" b="1" dirty="0" smtClean="0">
                <a:solidFill>
                  <a:schemeClr val="accent2">
                    <a:lumMod val="70000"/>
                  </a:schemeClr>
                </a:solidFill>
              </a:rPr>
              <a:t>0</a:t>
            </a:r>
            <a:r>
              <a:rPr lang="en-US" altLang="ko-KR" sz="4900" b="1" dirty="0" smtClean="0">
                <a:solidFill>
                  <a:schemeClr val="accent2">
                    <a:lumMod val="70000"/>
                  </a:schemeClr>
                </a:solidFill>
              </a:rPr>
              <a:t>4</a:t>
            </a:r>
            <a:endParaRPr lang="ko-KR" altLang="en-US" sz="4900" b="1" dirty="0">
              <a:solidFill>
                <a:schemeClr val="accent2">
                  <a:lumMod val="70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351531" y="548639"/>
            <a:ext cx="8137018" cy="5760720"/>
          </a:xfrm>
          <a:prstGeom prst="rect">
            <a:avLst/>
          </a:prstGeom>
          <a:noFill/>
          <a:ln w="57150" cmpd="dbl"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026" name="Picture 2" descr="C:\Users\User\Desktop\캡처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5274" y="1340148"/>
            <a:ext cx="5755183" cy="4969211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6524628" y="1340148"/>
            <a:ext cx="5500726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Blip>
                <a:blip r:embed="rId3"/>
              </a:buBlip>
            </a:pPr>
            <a:r>
              <a:rPr lang="en-US" altLang="ko-KR" sz="1600" dirty="0" smtClean="0"/>
              <a:t>  </a:t>
            </a:r>
            <a:r>
              <a:rPr lang="ko-KR" altLang="en-US" sz="1600" dirty="0" smtClean="0"/>
              <a:t>좌측 랜덤 배너 구현</a:t>
            </a:r>
            <a:endParaRPr lang="en-US" altLang="ko-KR" sz="1600" dirty="0" smtClean="0"/>
          </a:p>
          <a:p>
            <a:r>
              <a:rPr lang="en-US" altLang="ko-KR" sz="1400" dirty="0" smtClean="0"/>
              <a:t>        (</a:t>
            </a:r>
            <a:r>
              <a:rPr lang="en-US" altLang="ko-KR" sz="1400" dirty="0" smtClean="0">
                <a:ea typeface="나눔바른펜" pitchFamily="50" charset="-127"/>
              </a:rPr>
              <a:t>Refresh </a:t>
            </a:r>
            <a:r>
              <a:rPr lang="ko-KR" altLang="en-US" sz="1400" dirty="0" smtClean="0">
                <a:ea typeface="나눔바른펜" pitchFamily="50" charset="-127"/>
              </a:rPr>
              <a:t>할 때마다 다른 배너 출력</a:t>
            </a:r>
            <a:r>
              <a:rPr lang="en-US" altLang="ko-KR" sz="1400" dirty="0" smtClean="0"/>
              <a:t>)</a:t>
            </a:r>
          </a:p>
          <a:p>
            <a:pPr>
              <a:buBlip>
                <a:blip r:embed="rId3"/>
              </a:buBlip>
            </a:pPr>
            <a:endParaRPr lang="en-US" altLang="ko-KR" sz="1600" dirty="0" smtClean="0"/>
          </a:p>
          <a:p>
            <a:pPr>
              <a:buBlip>
                <a:blip r:embed="rId3"/>
              </a:buBlip>
            </a:pPr>
            <a:r>
              <a:rPr lang="ko-KR" altLang="en-US" sz="1600" dirty="0" smtClean="0"/>
              <a:t> 슬라이드 배너 구현</a:t>
            </a:r>
            <a:endParaRPr lang="en-US" altLang="ko-KR" sz="1600" dirty="0" smtClean="0"/>
          </a:p>
          <a:p>
            <a:pPr lvl="1"/>
            <a:r>
              <a:rPr lang="en-US" altLang="ko-KR" sz="1400" dirty="0" smtClean="0"/>
              <a:t>(</a:t>
            </a:r>
            <a:r>
              <a:rPr lang="ko-KR" altLang="en-US" sz="1400" dirty="0" smtClean="0"/>
              <a:t>좌측으로 자동이동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마우스 커서 위치 시 정지</a:t>
            </a:r>
            <a:r>
              <a:rPr lang="en-US" altLang="ko-KR" sz="1400" dirty="0" smtClean="0"/>
              <a:t>)</a:t>
            </a:r>
          </a:p>
          <a:p>
            <a:pPr>
              <a:buBlip>
                <a:blip r:embed="rId3"/>
              </a:buBlip>
            </a:pPr>
            <a:endParaRPr lang="en-US" altLang="ko-KR" sz="1600" dirty="0" smtClean="0"/>
          </a:p>
          <a:p>
            <a:pPr>
              <a:buBlip>
                <a:blip r:embed="rId3"/>
              </a:buBlip>
            </a:pPr>
            <a:r>
              <a:rPr lang="ko-KR" altLang="en-US" sz="1600" dirty="0" smtClean="0">
                <a:latin typeface="+mn-ea"/>
              </a:rPr>
              <a:t> 각각의 배너들은 해당 회사의 채용정보 페이지에  </a:t>
            </a:r>
            <a:endParaRPr lang="en-US" altLang="ko-KR" sz="1600" dirty="0" smtClean="0">
              <a:latin typeface="+mn-ea"/>
            </a:endParaRPr>
          </a:p>
          <a:p>
            <a:r>
              <a:rPr lang="ko-KR" altLang="en-US" sz="1600" dirty="0" smtClean="0">
                <a:latin typeface="+mn-ea"/>
              </a:rPr>
              <a:t>   링크되어있음</a:t>
            </a:r>
            <a:endParaRPr lang="en-US" altLang="ko-KR" sz="1600" dirty="0" smtClean="0">
              <a:latin typeface="+mn-ea"/>
            </a:endParaRPr>
          </a:p>
          <a:p>
            <a:pPr>
              <a:buBlip>
                <a:blip r:embed="rId3"/>
              </a:buBlip>
            </a:pPr>
            <a:endParaRPr lang="en-US" altLang="ko-KR" sz="1600" dirty="0" smtClean="0">
              <a:latin typeface="+mn-ea"/>
            </a:endParaRPr>
          </a:p>
          <a:p>
            <a:pPr>
              <a:buBlip>
                <a:blip r:embed="rId3"/>
              </a:buBlip>
            </a:pPr>
            <a:r>
              <a:rPr lang="ko-KR" altLang="en-US" sz="1600" dirty="0" smtClean="0"/>
              <a:t> 위치고정 </a:t>
            </a:r>
            <a:r>
              <a:rPr lang="ko-KR" altLang="en-US" sz="1600" dirty="0" err="1" smtClean="0"/>
              <a:t>내비게이션</a:t>
            </a:r>
            <a:endParaRPr lang="en-US" altLang="ko-KR" sz="1600" dirty="0" smtClean="0"/>
          </a:p>
          <a:p>
            <a:pPr lvl="1"/>
            <a:r>
              <a:rPr lang="en-US" altLang="ko-KR" sz="1400" dirty="0" smtClean="0"/>
              <a:t>(</a:t>
            </a:r>
            <a:r>
              <a:rPr lang="ko-KR" altLang="en-US" sz="1400" dirty="0" smtClean="0"/>
              <a:t>페이지를 </a:t>
            </a:r>
            <a:r>
              <a:rPr lang="ko-KR" altLang="en-US" sz="1400" dirty="0" err="1" smtClean="0"/>
              <a:t>스크롤링</a:t>
            </a:r>
            <a:r>
              <a:rPr lang="ko-KR" altLang="en-US" sz="1400" dirty="0" smtClean="0"/>
              <a:t> 해도 </a:t>
            </a:r>
            <a:r>
              <a:rPr lang="ko-KR" altLang="en-US" sz="1400" dirty="0" err="1" smtClean="0"/>
              <a:t>내비게이션의</a:t>
            </a:r>
            <a:r>
              <a:rPr lang="ko-KR" altLang="en-US" sz="1400" dirty="0" smtClean="0"/>
              <a:t> 위치는 고정</a:t>
            </a:r>
            <a:r>
              <a:rPr lang="en-US" altLang="ko-KR" sz="1400" dirty="0" smtClean="0"/>
              <a:t>)</a:t>
            </a:r>
          </a:p>
          <a:p>
            <a:pPr>
              <a:buBlip>
                <a:blip r:embed="rId3"/>
              </a:buBlip>
            </a:pPr>
            <a:endParaRPr lang="en-US" altLang="ko-KR" sz="1600" dirty="0" smtClean="0"/>
          </a:p>
          <a:p>
            <a:pPr>
              <a:buBlip>
                <a:blip r:embed="rId3"/>
              </a:buBlip>
            </a:pPr>
            <a:r>
              <a:rPr lang="ko-KR" altLang="en-US" sz="1600" dirty="0" smtClean="0"/>
              <a:t> 지역별 공고 링크 구현</a:t>
            </a:r>
          </a:p>
          <a:p>
            <a:pPr lvl="1"/>
            <a:r>
              <a:rPr lang="en-US" altLang="ko-KR" sz="1400" dirty="0" smtClean="0"/>
              <a:t>(</a:t>
            </a:r>
            <a:r>
              <a:rPr lang="ko-KR" altLang="en-US" sz="1400" dirty="0" smtClean="0"/>
              <a:t>지도 상의 지역명 클릭 시 해당되는 지역의 공고페이지로 이동</a:t>
            </a:r>
            <a:r>
              <a:rPr lang="en-US" altLang="ko-KR" sz="1400" dirty="0" smtClean="0"/>
              <a:t>)</a:t>
            </a:r>
          </a:p>
          <a:p>
            <a:pPr>
              <a:buBlip>
                <a:blip r:embed="rId3"/>
              </a:buBlip>
            </a:pPr>
            <a:endParaRPr lang="en-US" altLang="ko-KR" sz="1400" dirty="0" smtClean="0"/>
          </a:p>
          <a:p>
            <a:pPr>
              <a:buBlip>
                <a:blip r:embed="rId3"/>
              </a:buBlip>
            </a:pPr>
            <a:r>
              <a:rPr lang="ko-KR" altLang="en-US" sz="1600" dirty="0" smtClean="0"/>
              <a:t> 로그인 버튼에 따라 다른 로그인 창</a:t>
            </a:r>
            <a:endParaRPr lang="en-US" altLang="ko-KR" sz="1600" dirty="0" smtClean="0"/>
          </a:p>
          <a:p>
            <a:r>
              <a:rPr lang="en-US" altLang="ko-KR" sz="1400" dirty="0" smtClean="0"/>
              <a:t>         (</a:t>
            </a:r>
            <a:r>
              <a:rPr lang="ko-KR" altLang="en-US" sz="1400" dirty="0" smtClean="0"/>
              <a:t>기업회원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개인회원 구분</a:t>
            </a:r>
            <a:r>
              <a:rPr lang="en-US" altLang="ko-KR" sz="1400" dirty="0" smtClean="0"/>
              <a:t>)</a:t>
            </a:r>
          </a:p>
          <a:p>
            <a:endParaRPr lang="en-US" altLang="ko-KR" sz="1400" dirty="0" smtClean="0"/>
          </a:p>
          <a:p>
            <a:pPr>
              <a:buBlip>
                <a:blip r:embed="rId3"/>
              </a:buBlip>
            </a:pPr>
            <a:r>
              <a:rPr lang="ko-KR" altLang="en-US" sz="1600" dirty="0" smtClean="0"/>
              <a:t> 채용공고 서비스 등급에 따라 등급이 높은 순으로 정렬</a:t>
            </a:r>
            <a:endParaRPr lang="en-US" altLang="ko-KR" sz="1600" dirty="0" smtClean="0"/>
          </a:p>
          <a:p>
            <a:endParaRPr lang="en-US" altLang="ko-KR" sz="1400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221085" y="528560"/>
            <a:ext cx="105899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000" dirty="0" smtClean="0"/>
              <a:t>아이디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비밀번호 찾기 </a:t>
            </a:r>
            <a:r>
              <a:rPr lang="en-US" altLang="ko-KR" sz="2000" dirty="0" smtClean="0"/>
              <a:t>– </a:t>
            </a:r>
            <a:r>
              <a:rPr lang="en-US" altLang="ko-KR" sz="2000" b="1" dirty="0" smtClean="0">
                <a:ln w="19050">
                  <a:solidFill>
                    <a:schemeClr val="tx1"/>
                  </a:solidFill>
                </a:ln>
              </a:rPr>
              <a:t>James API</a:t>
            </a:r>
            <a:r>
              <a:rPr lang="ko-KR" altLang="en-US" sz="2000" b="1" dirty="0" smtClean="0">
                <a:ln w="19050">
                  <a:solidFill>
                    <a:schemeClr val="tx1"/>
                  </a:solidFill>
                </a:ln>
              </a:rPr>
              <a:t> 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7287" y="273937"/>
            <a:ext cx="877163" cy="84638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4900" b="1" dirty="0" smtClean="0">
                <a:solidFill>
                  <a:schemeClr val="accent2">
                    <a:lumMod val="70000"/>
                  </a:schemeClr>
                </a:solidFill>
              </a:rPr>
              <a:t>0</a:t>
            </a:r>
            <a:r>
              <a:rPr lang="en-US" altLang="ko-KR" sz="4900" b="1" dirty="0" smtClean="0">
                <a:solidFill>
                  <a:schemeClr val="accent2">
                    <a:lumMod val="70000"/>
                  </a:schemeClr>
                </a:solidFill>
              </a:rPr>
              <a:t>4</a:t>
            </a:r>
            <a:endParaRPr lang="ko-KR" altLang="en-US" sz="4900" b="1" dirty="0">
              <a:solidFill>
                <a:schemeClr val="accent2">
                  <a:lumMod val="70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351531" y="548639"/>
            <a:ext cx="8137018" cy="5760720"/>
          </a:xfrm>
          <a:prstGeom prst="rect">
            <a:avLst/>
          </a:prstGeom>
          <a:noFill/>
          <a:ln w="57150" cmpd="dbl"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524628" y="1340148"/>
            <a:ext cx="550072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Blip>
                <a:blip r:embed="rId2"/>
              </a:buBlip>
            </a:pPr>
            <a:r>
              <a:rPr lang="en-US" altLang="ko-KR" sz="1600" dirty="0" smtClean="0"/>
              <a:t> </a:t>
            </a:r>
            <a:r>
              <a:rPr lang="ko-KR" altLang="en-US" sz="1600" dirty="0" smtClean="0"/>
              <a:t>아이디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이름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이메일</a:t>
            </a:r>
            <a:r>
              <a:rPr lang="ko-KR" altLang="en-US" sz="1600" dirty="0" smtClean="0"/>
              <a:t> 모두 회원정보에 저장된 값으로</a:t>
            </a:r>
            <a:endParaRPr lang="en-US" altLang="ko-KR" sz="1600" dirty="0" smtClean="0"/>
          </a:p>
          <a:p>
            <a:r>
              <a:rPr lang="en-US" altLang="ko-KR" sz="1600" dirty="0" smtClean="0"/>
              <a:t>   </a:t>
            </a:r>
            <a:r>
              <a:rPr lang="ko-KR" altLang="en-US" sz="1600" dirty="0" err="1" smtClean="0"/>
              <a:t>해야함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일치하는 정보가 없다면 </a:t>
            </a:r>
            <a:r>
              <a:rPr lang="en-US" altLang="ko-KR" sz="1600" dirty="0" smtClean="0"/>
              <a:t>alert</a:t>
            </a:r>
            <a:r>
              <a:rPr lang="ko-KR" altLang="en-US" sz="1600" dirty="0" smtClean="0"/>
              <a:t>창을 띄우고 현재</a:t>
            </a:r>
            <a:endParaRPr lang="en-US" altLang="ko-KR" sz="1600" dirty="0" smtClean="0"/>
          </a:p>
          <a:p>
            <a:r>
              <a:rPr lang="en-US" altLang="ko-KR" sz="1600" dirty="0" smtClean="0"/>
              <a:t>   </a:t>
            </a:r>
            <a:r>
              <a:rPr lang="ko-KR" altLang="en-US" sz="1600" dirty="0" smtClean="0"/>
              <a:t>페이지에 머무름</a:t>
            </a:r>
            <a:r>
              <a:rPr lang="en-US" altLang="ko-KR" sz="1600" dirty="0" smtClean="0"/>
              <a:t>.</a:t>
            </a:r>
            <a:endParaRPr lang="en-US" altLang="ko-KR" sz="1400" dirty="0" smtClean="0"/>
          </a:p>
          <a:p>
            <a:pPr>
              <a:buBlip>
                <a:blip r:embed="rId2"/>
              </a:buBlip>
            </a:pPr>
            <a:endParaRPr lang="en-US" altLang="ko-KR" sz="1600" dirty="0" smtClean="0"/>
          </a:p>
          <a:p>
            <a:pPr>
              <a:buBlip>
                <a:blip r:embed="rId2"/>
              </a:buBlip>
            </a:pPr>
            <a:r>
              <a:rPr lang="ko-KR" altLang="en-US" sz="1600" dirty="0" smtClean="0"/>
              <a:t> 회원정보와 일치하는 정보가 들어오면 비밀번호를</a:t>
            </a:r>
            <a:endParaRPr lang="en-US" altLang="ko-KR" sz="1600" dirty="0" smtClean="0"/>
          </a:p>
          <a:p>
            <a:r>
              <a:rPr lang="en-US" altLang="ko-KR" sz="1600" dirty="0" smtClean="0"/>
              <a:t>   </a:t>
            </a:r>
            <a:r>
              <a:rPr lang="ko-KR" altLang="en-US" sz="1600" dirty="0" smtClean="0"/>
              <a:t>암호화된 비밀번호를 업데이트 하여 </a:t>
            </a:r>
            <a:r>
              <a:rPr lang="ko-KR" altLang="en-US" sz="1600" dirty="0" err="1" smtClean="0"/>
              <a:t>이메일로</a:t>
            </a:r>
            <a:r>
              <a:rPr lang="ko-KR" altLang="en-US" sz="1600" dirty="0" smtClean="0"/>
              <a:t> 발송</a:t>
            </a:r>
            <a:endParaRPr lang="en-US" altLang="ko-KR" sz="1600" dirty="0" smtClean="0"/>
          </a:p>
          <a:p>
            <a:r>
              <a:rPr lang="en-US" altLang="ko-KR" sz="1600" dirty="0" smtClean="0"/>
              <a:t>			(</a:t>
            </a:r>
            <a:r>
              <a:rPr lang="en-US" altLang="ko-KR" sz="1600" dirty="0" err="1" smtClean="0"/>
              <a:t>james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이용</a:t>
            </a:r>
            <a:r>
              <a:rPr lang="en-US" altLang="ko-KR" sz="1600" dirty="0" smtClean="0"/>
              <a:t>)</a:t>
            </a:r>
            <a:endParaRPr lang="en-US" altLang="ko-KR" sz="1400" dirty="0" smtClean="0"/>
          </a:p>
          <a:p>
            <a:pPr>
              <a:buBlip>
                <a:blip r:embed="rId2"/>
              </a:buBlip>
            </a:pPr>
            <a:endParaRPr lang="en-US" altLang="ko-KR" sz="1600" dirty="0" smtClean="0"/>
          </a:p>
          <a:p>
            <a:pPr>
              <a:buBlip>
                <a:blip r:embed="rId2"/>
              </a:buBlip>
            </a:pPr>
            <a:r>
              <a:rPr lang="ko-KR" altLang="en-US" sz="1600" dirty="0" smtClean="0">
                <a:latin typeface="+mn-ea"/>
              </a:rPr>
              <a:t> </a:t>
            </a:r>
            <a:r>
              <a:rPr lang="ko-KR" altLang="en-US" sz="1600" dirty="0" err="1" smtClean="0">
                <a:latin typeface="+mn-ea"/>
              </a:rPr>
              <a:t>이메일로</a:t>
            </a:r>
            <a:r>
              <a:rPr lang="ko-KR" altLang="en-US" sz="1600" dirty="0" smtClean="0">
                <a:latin typeface="+mn-ea"/>
              </a:rPr>
              <a:t> 발송 후 에는 임시 비밀번호로 로그인 한 뒤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   </a:t>
            </a:r>
            <a:r>
              <a:rPr lang="ko-KR" altLang="en-US" sz="1600" dirty="0" smtClean="0">
                <a:latin typeface="+mn-ea"/>
              </a:rPr>
              <a:t>비밀번호 변경을 요청하는 </a:t>
            </a:r>
            <a:r>
              <a:rPr lang="en-US" altLang="ko-KR" sz="1600" dirty="0" smtClean="0">
                <a:latin typeface="+mn-ea"/>
              </a:rPr>
              <a:t>alert</a:t>
            </a:r>
            <a:r>
              <a:rPr lang="ko-KR" altLang="en-US" sz="1600" dirty="0" smtClean="0">
                <a:latin typeface="+mn-ea"/>
              </a:rPr>
              <a:t>창을 띄움 </a:t>
            </a:r>
            <a:endParaRPr lang="en-US" altLang="ko-KR" sz="1600" dirty="0" smtClean="0">
              <a:latin typeface="+mn-ea"/>
            </a:endParaRPr>
          </a:p>
        </p:txBody>
      </p:sp>
      <p:pic>
        <p:nvPicPr>
          <p:cNvPr id="7170" name="Picture 2" descr="C:\Users\User\Desktop\캡처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288" y="1120323"/>
            <a:ext cx="3188382" cy="3062035"/>
          </a:xfrm>
          <a:prstGeom prst="rect">
            <a:avLst/>
          </a:prstGeom>
          <a:noFill/>
        </p:spPr>
      </p:pic>
      <p:pic>
        <p:nvPicPr>
          <p:cNvPr id="7171" name="Picture 3" descr="C:\Users\User\Desktop\캡처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3837" y="4979068"/>
            <a:ext cx="2643205" cy="1131618"/>
          </a:xfrm>
          <a:prstGeom prst="rect">
            <a:avLst/>
          </a:prstGeom>
          <a:noFill/>
        </p:spPr>
      </p:pic>
      <p:cxnSp>
        <p:nvCxnSpPr>
          <p:cNvPr id="12" name="꺾인 연결선 11"/>
          <p:cNvCxnSpPr/>
          <p:nvPr/>
        </p:nvCxnSpPr>
        <p:spPr>
          <a:xfrm>
            <a:off x="3809984" y="3325099"/>
            <a:ext cx="1143010" cy="857259"/>
          </a:xfrm>
          <a:prstGeom prst="bentConnector3">
            <a:avLst>
              <a:gd name="adj1" fmla="val 100149"/>
            </a:avLst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2" name="Picture 4" descr="C:\Users\User\Desktop\캡처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52796" y="4979068"/>
            <a:ext cx="2786080" cy="1126275"/>
          </a:xfrm>
          <a:prstGeom prst="rect">
            <a:avLst/>
          </a:prstGeom>
          <a:noFill/>
        </p:spPr>
      </p:pic>
      <p:pic>
        <p:nvPicPr>
          <p:cNvPr id="7173" name="Picture 5" descr="C:\Users\User\Desktop\캡처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81818" y="4429132"/>
            <a:ext cx="4357718" cy="190587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221085" y="528560"/>
            <a:ext cx="21602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000" dirty="0" smtClean="0"/>
              <a:t>이력서 등록</a:t>
            </a:r>
            <a:endParaRPr lang="en-US" altLang="ko-KR" sz="2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07287" y="273937"/>
            <a:ext cx="877163" cy="84638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4900" b="1" dirty="0" smtClean="0">
                <a:solidFill>
                  <a:schemeClr val="accent2">
                    <a:lumMod val="70000"/>
                  </a:schemeClr>
                </a:solidFill>
              </a:rPr>
              <a:t>0</a:t>
            </a:r>
            <a:r>
              <a:rPr lang="en-US" altLang="ko-KR" sz="4900" b="1" dirty="0" smtClean="0">
                <a:solidFill>
                  <a:schemeClr val="accent2">
                    <a:lumMod val="70000"/>
                  </a:schemeClr>
                </a:solidFill>
              </a:rPr>
              <a:t>4</a:t>
            </a:r>
            <a:endParaRPr lang="ko-KR" altLang="en-US" sz="4900" b="1" dirty="0">
              <a:solidFill>
                <a:schemeClr val="accent2">
                  <a:lumMod val="70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351531" y="548639"/>
            <a:ext cx="8137018" cy="5760720"/>
          </a:xfrm>
          <a:prstGeom prst="rect">
            <a:avLst/>
          </a:prstGeom>
          <a:noFill/>
          <a:ln w="57150" cmpd="dbl"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524628" y="1340148"/>
            <a:ext cx="5500726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Blip>
                <a:blip r:embed="rId2"/>
              </a:buBlip>
            </a:pPr>
            <a:r>
              <a:rPr lang="en-US" altLang="ko-KR" sz="1600" dirty="0" smtClean="0"/>
              <a:t> </a:t>
            </a:r>
            <a:r>
              <a:rPr lang="ko-KR" altLang="en-US" sz="1600" dirty="0" smtClean="0"/>
              <a:t>유효성 검사</a:t>
            </a:r>
            <a:endParaRPr lang="en-US" altLang="ko-KR" sz="1600" dirty="0" smtClean="0"/>
          </a:p>
          <a:p>
            <a:r>
              <a:rPr lang="en-US" altLang="ko-KR" sz="1400" dirty="0" smtClean="0"/>
              <a:t>        (</a:t>
            </a:r>
            <a:r>
              <a:rPr lang="en-US" altLang="ko-KR" sz="1400" dirty="0" err="1" smtClean="0"/>
              <a:t>jQuery</a:t>
            </a:r>
            <a:r>
              <a:rPr lang="ko-KR" altLang="en-US" sz="1400" dirty="0" smtClean="0"/>
              <a:t>이용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 필수항목은 모두 입력하도록</a:t>
            </a:r>
            <a:r>
              <a:rPr lang="en-US" altLang="ko-KR" sz="1400" dirty="0" smtClean="0"/>
              <a:t>)</a:t>
            </a:r>
          </a:p>
          <a:p>
            <a:pPr>
              <a:buBlip>
                <a:blip r:embed="rId2"/>
              </a:buBlip>
            </a:pPr>
            <a:endParaRPr lang="en-US" altLang="ko-KR" sz="1600" dirty="0" smtClean="0"/>
          </a:p>
          <a:p>
            <a:pPr>
              <a:buBlip>
                <a:blip r:embed="rId2"/>
              </a:buBlip>
            </a:pPr>
            <a:r>
              <a:rPr lang="ko-KR" altLang="en-US" sz="1600" dirty="0" smtClean="0"/>
              <a:t> 이미지 파일 업로드</a:t>
            </a:r>
            <a:endParaRPr lang="en-US" altLang="ko-KR" sz="1600" dirty="0" smtClean="0"/>
          </a:p>
          <a:p>
            <a:pPr lvl="1"/>
            <a:r>
              <a:rPr lang="en-US" altLang="ko-KR" sz="1400" dirty="0" smtClean="0"/>
              <a:t>(</a:t>
            </a:r>
            <a:r>
              <a:rPr lang="ko-KR" altLang="en-US" sz="1400" dirty="0" smtClean="0"/>
              <a:t>사진등록 버튼 </a:t>
            </a:r>
            <a:r>
              <a:rPr lang="ko-KR" altLang="en-US" sz="1400" dirty="0" err="1" smtClean="0"/>
              <a:t>클릭시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새창</a:t>
            </a:r>
            <a:r>
              <a:rPr lang="ko-KR" altLang="en-US" sz="1400" dirty="0" smtClean="0"/>
              <a:t> 열림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새창에서</a:t>
            </a:r>
            <a:r>
              <a:rPr lang="ko-KR" altLang="en-US" sz="1400" dirty="0" smtClean="0"/>
              <a:t> 이미지 등록 가능</a:t>
            </a:r>
            <a:r>
              <a:rPr lang="en-US" altLang="ko-KR" sz="1400" dirty="0" smtClean="0"/>
              <a:t>)</a:t>
            </a:r>
          </a:p>
          <a:p>
            <a:pPr>
              <a:buBlip>
                <a:blip r:embed="rId2"/>
              </a:buBlip>
            </a:pPr>
            <a:endParaRPr lang="en-US" altLang="ko-KR" sz="1600" dirty="0" smtClean="0"/>
          </a:p>
          <a:p>
            <a:pPr>
              <a:buBlip>
                <a:blip r:embed="rId2"/>
              </a:buBlip>
            </a:pPr>
            <a:r>
              <a:rPr lang="ko-KR" altLang="en-US" sz="1600" dirty="0" smtClean="0">
                <a:latin typeface="+mn-ea"/>
              </a:rPr>
              <a:t> 회원만 등록가능</a:t>
            </a:r>
            <a:endParaRPr lang="en-US" altLang="ko-KR" sz="1600" dirty="0" smtClean="0">
              <a:latin typeface="+mn-ea"/>
            </a:endParaRPr>
          </a:p>
          <a:p>
            <a:pPr lvl="1"/>
            <a:r>
              <a:rPr lang="en-US" altLang="ko-KR" sz="1400" dirty="0" smtClean="0">
                <a:latin typeface="+mn-ea"/>
              </a:rPr>
              <a:t>(</a:t>
            </a:r>
            <a:r>
              <a:rPr lang="ko-KR" altLang="en-US" sz="1400" dirty="0" smtClean="0">
                <a:latin typeface="+mn-ea"/>
              </a:rPr>
              <a:t>로그인한 회원의 정보를 읽어옴</a:t>
            </a:r>
            <a:r>
              <a:rPr lang="en-US" altLang="ko-KR" sz="1400" dirty="0" smtClean="0">
                <a:latin typeface="+mn-ea"/>
              </a:rPr>
              <a:t>)</a:t>
            </a:r>
          </a:p>
          <a:p>
            <a:endParaRPr lang="en-US" altLang="ko-KR" sz="1600" dirty="0" smtClean="0"/>
          </a:p>
          <a:p>
            <a:pPr>
              <a:buBlip>
                <a:blip r:embed="rId2"/>
              </a:buBlip>
            </a:pPr>
            <a:r>
              <a:rPr lang="ko-KR" altLang="en-US" sz="1600" dirty="0" smtClean="0"/>
              <a:t>각각의 태그들에 </a:t>
            </a:r>
            <a:r>
              <a:rPr lang="en-US" altLang="ko-KR" sz="1600" dirty="0" err="1" smtClean="0"/>
              <a:t>jQuery</a:t>
            </a:r>
            <a:r>
              <a:rPr lang="ko-KR" altLang="en-US" sz="1600" dirty="0" smtClean="0"/>
              <a:t>를 통한 이벤트 구현</a:t>
            </a:r>
            <a:endParaRPr lang="en-US" altLang="ko-KR" sz="1600" dirty="0" smtClean="0"/>
          </a:p>
          <a:p>
            <a:pPr lvl="1"/>
            <a:r>
              <a:rPr lang="en-US" altLang="ko-KR" sz="1400" dirty="0" smtClean="0"/>
              <a:t>ex) </a:t>
            </a:r>
            <a:r>
              <a:rPr lang="ko-KR" altLang="en-US" sz="1400" dirty="0" smtClean="0"/>
              <a:t>근무지의 시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도 버튼 값에 따라 시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군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구의 값이 바뀜</a:t>
            </a:r>
            <a:endParaRPr lang="en-US" altLang="ko-KR" sz="1400" dirty="0" smtClean="0"/>
          </a:p>
          <a:p>
            <a:pPr lvl="1"/>
            <a:r>
              <a:rPr lang="en-US" altLang="ko-KR" sz="1400" dirty="0" smtClean="0"/>
              <a:t>     </a:t>
            </a:r>
            <a:r>
              <a:rPr lang="ko-KR" altLang="en-US" sz="1400" dirty="0" smtClean="0"/>
              <a:t> 추가 사항 버튼 클릭 시 </a:t>
            </a:r>
            <a:r>
              <a:rPr lang="en-US" altLang="ko-KR" sz="1400" dirty="0" smtClean="0"/>
              <a:t>div</a:t>
            </a:r>
            <a:r>
              <a:rPr lang="ko-KR" altLang="en-US" sz="1400" dirty="0" smtClean="0"/>
              <a:t>추가</a:t>
            </a:r>
            <a:endParaRPr lang="en-US" altLang="ko-KR" sz="1400" dirty="0" smtClean="0"/>
          </a:p>
          <a:p>
            <a:pPr>
              <a:buBlip>
                <a:blip r:embed="rId2"/>
              </a:buBlip>
            </a:pPr>
            <a:endParaRPr lang="en-US" altLang="ko-KR" sz="1600" dirty="0" smtClean="0"/>
          </a:p>
          <a:p>
            <a:pPr>
              <a:buBlip>
                <a:blip r:embed="rId2"/>
              </a:buBlip>
            </a:pPr>
            <a:r>
              <a:rPr lang="ko-KR" altLang="en-US" sz="1600" dirty="0" smtClean="0"/>
              <a:t> </a:t>
            </a:r>
            <a:r>
              <a:rPr lang="en-US" altLang="ko-KR" sz="1600" dirty="0" err="1" smtClean="0"/>
              <a:t>CkEditor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이용하여 </a:t>
            </a:r>
            <a:r>
              <a:rPr lang="en-US" altLang="ko-KR" sz="1600" dirty="0" err="1" smtClean="0"/>
              <a:t>textarea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태그 </a:t>
            </a:r>
            <a:r>
              <a:rPr lang="en-US" altLang="ko-KR" sz="1600" dirty="0" smtClean="0"/>
              <a:t>replace</a:t>
            </a:r>
            <a:endParaRPr lang="ko-KR" altLang="en-US" sz="1600" dirty="0" smtClean="0"/>
          </a:p>
          <a:p>
            <a:pPr lvl="1"/>
            <a:r>
              <a:rPr lang="en-US" altLang="ko-KR" sz="1400" dirty="0" smtClean="0"/>
              <a:t>(</a:t>
            </a:r>
            <a:r>
              <a:rPr lang="ko-KR" altLang="en-US" sz="1400" dirty="0" smtClean="0"/>
              <a:t>지도 상의 지역명 클릭 시 해당되는 지역의 공고페이지로 이동</a:t>
            </a:r>
            <a:r>
              <a:rPr lang="en-US" altLang="ko-KR" sz="1400" dirty="0" smtClean="0"/>
              <a:t>)</a:t>
            </a:r>
          </a:p>
          <a:p>
            <a:pPr>
              <a:buBlip>
                <a:blip r:embed="rId2"/>
              </a:buBlip>
            </a:pPr>
            <a:endParaRPr lang="en-US" altLang="ko-KR" sz="1400" dirty="0" smtClean="0"/>
          </a:p>
          <a:p>
            <a:pPr>
              <a:buBlip>
                <a:blip r:embed="rId2"/>
              </a:buBlip>
            </a:pPr>
            <a:r>
              <a:rPr lang="ko-KR" altLang="en-US" sz="1600" dirty="0" smtClean="0"/>
              <a:t> 왼쪽 하단의 </a:t>
            </a:r>
            <a:r>
              <a:rPr lang="en-US" altLang="ko-KR" sz="1600" dirty="0" smtClean="0"/>
              <a:t>top</a:t>
            </a:r>
            <a:r>
              <a:rPr lang="ko-KR" altLang="en-US" sz="1600" dirty="0" smtClean="0"/>
              <a:t>버튼 클릭 시 페이지 상단으로 이동</a:t>
            </a:r>
            <a:endParaRPr lang="en-US" altLang="ko-KR" sz="1600" dirty="0" smtClean="0"/>
          </a:p>
          <a:p>
            <a:endParaRPr lang="en-US" altLang="ko-KR" sz="1400" dirty="0" smtClean="0"/>
          </a:p>
        </p:txBody>
      </p:sp>
      <p:grpSp>
        <p:nvGrpSpPr>
          <p:cNvPr id="8" name="그룹 7"/>
          <p:cNvGrpSpPr/>
          <p:nvPr/>
        </p:nvGrpSpPr>
        <p:grpSpPr>
          <a:xfrm>
            <a:off x="407287" y="1120323"/>
            <a:ext cx="5857916" cy="5415783"/>
            <a:chOff x="595274" y="1455865"/>
            <a:chExt cx="5857916" cy="5415783"/>
          </a:xfrm>
        </p:grpSpPr>
        <p:pic>
          <p:nvPicPr>
            <p:cNvPr id="1026" name="Picture 2" descr="C:\Users\User\Desktop\캡처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595274" y="1455865"/>
              <a:ext cx="5755183" cy="3116143"/>
            </a:xfrm>
            <a:prstGeom prst="rect">
              <a:avLst/>
            </a:prstGeom>
            <a:noFill/>
          </p:spPr>
        </p:pic>
        <p:pic>
          <p:nvPicPr>
            <p:cNvPr id="2050" name="Picture 2" descr="C:\Users\User\Desktop\캡처.PNG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 bwMode="auto">
            <a:xfrm>
              <a:off x="666712" y="4417643"/>
              <a:ext cx="5786478" cy="2454005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anchor="ctr"/>
      <a:lstStyle>
        <a:defPPr algn="ctr">
          <a:defRPr lang="en-US" altLang="ko-KR"/>
        </a:defPPr>
      </a:lstStyle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</TotalTime>
  <Words>975</Words>
  <Application>Microsoft Office PowerPoint</Application>
  <PresentationFormat>와이드스크린</PresentationFormat>
  <Paragraphs>271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Nirmala UI</vt:lpstr>
      <vt:lpstr>Times New Roman</vt:lpstr>
      <vt:lpstr>Arial</vt:lpstr>
      <vt:lpstr>함초롬돋움</vt:lpstr>
      <vt:lpstr>나눔바른펜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기이이이이란</dc:creator>
  <cp:lastModifiedBy>EZEN</cp:lastModifiedBy>
  <cp:revision>73</cp:revision>
  <dcterms:created xsi:type="dcterms:W3CDTF">2016-10-03T09:58:08Z</dcterms:created>
  <dcterms:modified xsi:type="dcterms:W3CDTF">2020-02-14T00:55:45Z</dcterms:modified>
  <cp:version>0906.0100.01</cp:version>
</cp:coreProperties>
</file>